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modernComment_109_5DE48559.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68" r:id="rId4"/>
    <p:sldId id="269" r:id="rId5"/>
    <p:sldId id="270" r:id="rId6"/>
    <p:sldId id="271" r:id="rId7"/>
    <p:sldId id="272" r:id="rId8"/>
    <p:sldId id="260" r:id="rId9"/>
    <p:sldId id="262" r:id="rId10"/>
    <p:sldId id="274" r:id="rId11"/>
    <p:sldId id="273" r:id="rId12"/>
    <p:sldId id="264" r:id="rId13"/>
    <p:sldId id="265" r:id="rId14"/>
    <p:sldId id="266" r:id="rId15"/>
    <p:sldId id="267" r:id="rId16"/>
    <p:sldId id="275" r:id="rId17"/>
    <p:sldId id="263" r:id="rId18"/>
  </p:sldIdLst>
  <p:sldSz cx="12192000" cy="6858000"/>
  <p:notesSz cx="6858000" cy="9144000"/>
  <p:defaultText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B955869-1080-C025-CDC5-5441012580B7}" name="1" initials="" userId="S::c2607@ioffice.site::5baf90f3-b9fe-4b64-9a41-c1fa3383dc1d"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omments/modernComment_109_5DE48559.xml><?xml version="1.0" encoding="utf-8"?>
<p188:cmLst xmlns:a="http://schemas.openxmlformats.org/drawingml/2006/main" xmlns:r="http://schemas.openxmlformats.org/officeDocument/2006/relationships" xmlns:p188="http://schemas.microsoft.com/office/powerpoint/2018/8/main">
  <p188:cm id="{F753AACA-72A0-4816-98E0-DA5AF52AA103}" authorId="{AB955869-1080-C025-CDC5-5441012580B7}" created="2023-11-05T17:47:22.864">
    <ac:deMkLst xmlns:ac="http://schemas.microsoft.com/office/drawing/2013/main/command">
      <pc:docMk xmlns:pc="http://schemas.microsoft.com/office/powerpoint/2013/main/command"/>
      <pc:sldMk xmlns:pc="http://schemas.microsoft.com/office/powerpoint/2013/main/command" cId="1575257433" sldId="265"/>
      <ac:spMk id="3" creationId="{5150F4DB-24DF-58D1-74FC-731EC63FDE08}"/>
    </ac:deMkLst>
    <p188:txBody>
      <a:bodyPr/>
      <a:lstStyle/>
      <a:p>
        <a:r>
          <a:rPr lang="cs-CZ"/>
          <a:t>Zeptali se jich na řešení několika úloh. Před dobrovolníky například vyskládali řadu oblázků a požádali je, aby složili vlastní řadu o stejném počtu kamenů. Většině dobrovolníků to ve chvíli, kdy měli svou řadu vyskládat vedle té vzorové, šlo dobře. Možná proto, že mohli jednoduše přiřadit jednotlivé kamínky, aniž by je museli počítat. !!</a:t>
        </a:r>
      </a:p>
    </p188:txBody>
  </p188:cm>
</p188:cmLst>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Zástupný symbol pro záhlaví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cs-CZ"/>
          </a:p>
        </p:txBody>
      </p:sp>
      <p:sp>
        <p:nvSpPr>
          <p:cNvPr id="3" name="Zástupný symbol pro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B4F00-D0CF-4F2E-A9B1-FAC2926AE628}" type="datetimeFigureOut">
              <a:rPr lang="cs-CZ" smtClean="0"/>
              <a:t>09.11.2023</a:t>
            </a:fld>
            <a:endParaRPr lang="cs-CZ"/>
          </a:p>
        </p:txBody>
      </p:sp>
      <p:sp>
        <p:nvSpPr>
          <p:cNvPr id="4" name="Zástupný symbol pro obrázek snímk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cs-CZ"/>
          </a:p>
        </p:txBody>
      </p:sp>
      <p:sp>
        <p:nvSpPr>
          <p:cNvPr id="5" name="Zástupný symbol pro poznámky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6" name="Zástupný symbol pro zápatí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cs-CZ"/>
          </a:p>
        </p:txBody>
      </p:sp>
      <p:sp>
        <p:nvSpPr>
          <p:cNvPr id="7" name="Zástupný symbol pro číslo snímk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97A564-08A3-483C-B6BE-CE003EF8068A}" type="slidenum">
              <a:rPr lang="cs-CZ" smtClean="0"/>
              <a:t>‹#›</a:t>
            </a:fld>
            <a:endParaRPr lang="cs-CZ"/>
          </a:p>
        </p:txBody>
      </p:sp>
    </p:spTree>
    <p:extLst>
      <p:ext uri="{BB962C8B-B14F-4D97-AF65-F5344CB8AC3E}">
        <p14:creationId xmlns:p14="http://schemas.microsoft.com/office/powerpoint/2010/main" val="778876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Úvodní snímek">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7E294128-0C30-41C0-347F-E13F54151AFC}"/>
              </a:ext>
            </a:extLst>
          </p:cNvPr>
          <p:cNvSpPr>
            <a:spLocks noGrp="1"/>
          </p:cNvSpPr>
          <p:nvPr>
            <p:ph type="ctrTitle"/>
          </p:nvPr>
        </p:nvSpPr>
        <p:spPr>
          <a:xfrm>
            <a:off x="1524000" y="1122363"/>
            <a:ext cx="9144000" cy="2387600"/>
          </a:xfrm>
        </p:spPr>
        <p:txBody>
          <a:bodyPr anchor="b"/>
          <a:lstStyle>
            <a:lvl1pPr algn="ctr">
              <a:defRPr sz="6000"/>
            </a:lvl1pPr>
          </a:lstStyle>
          <a:p>
            <a:r>
              <a:rPr lang="cs-CZ"/>
              <a:t>Kliknutím lze upravit styl.</a:t>
            </a:r>
          </a:p>
        </p:txBody>
      </p:sp>
      <p:sp>
        <p:nvSpPr>
          <p:cNvPr id="3" name="Podnadpis 2">
            <a:extLst>
              <a:ext uri="{FF2B5EF4-FFF2-40B4-BE49-F238E27FC236}">
                <a16:creationId xmlns:a16="http://schemas.microsoft.com/office/drawing/2014/main" id="{C101392E-646A-2FF9-628E-BCC922639E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cs-CZ"/>
              <a:t>Kliknutím můžete upravit styl předlohy.</a:t>
            </a:r>
          </a:p>
        </p:txBody>
      </p:sp>
      <p:sp>
        <p:nvSpPr>
          <p:cNvPr id="4" name="Zástupný symbol pro datum 3">
            <a:extLst>
              <a:ext uri="{FF2B5EF4-FFF2-40B4-BE49-F238E27FC236}">
                <a16:creationId xmlns:a16="http://schemas.microsoft.com/office/drawing/2014/main" id="{272FAF6F-3AA2-7BA1-AAB8-F648B905862D}"/>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5" name="Zástupný symbol pro zápatí 4">
            <a:extLst>
              <a:ext uri="{FF2B5EF4-FFF2-40B4-BE49-F238E27FC236}">
                <a16:creationId xmlns:a16="http://schemas.microsoft.com/office/drawing/2014/main" id="{7AE3B676-36CB-94FD-6CD7-EF7EF3DE1BEA}"/>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5E04DBF2-B1F0-5C3A-AA50-6BF702BC9DE6}"/>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36429255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dpis a svislý text">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3540684E-12AC-599B-A753-A024251BDD5F}"/>
              </a:ext>
            </a:extLst>
          </p:cNvPr>
          <p:cNvSpPr>
            <a:spLocks noGrp="1"/>
          </p:cNvSpPr>
          <p:nvPr>
            <p:ph type="title"/>
          </p:nvPr>
        </p:nvSpPr>
        <p:spPr/>
        <p:txBody>
          <a:bodyPr/>
          <a:lstStyle/>
          <a:p>
            <a:r>
              <a:rPr lang="cs-CZ"/>
              <a:t>Kliknutím lze upravit styl.</a:t>
            </a:r>
          </a:p>
        </p:txBody>
      </p:sp>
      <p:sp>
        <p:nvSpPr>
          <p:cNvPr id="3" name="Zástupný symbol pro svislý text 2">
            <a:extLst>
              <a:ext uri="{FF2B5EF4-FFF2-40B4-BE49-F238E27FC236}">
                <a16:creationId xmlns:a16="http://schemas.microsoft.com/office/drawing/2014/main" id="{72CAF90F-06A6-4521-1383-856841639E8A}"/>
              </a:ext>
            </a:extLst>
          </p:cNvPr>
          <p:cNvSpPr>
            <a:spLocks noGrp="1"/>
          </p:cNvSpPr>
          <p:nvPr>
            <p:ph type="body" orient="vert" idx="1"/>
          </p:nvPr>
        </p:nvSpPr>
        <p:spPr/>
        <p:txBody>
          <a:bodyPr vert="eaVert"/>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symbol pro datum 3">
            <a:extLst>
              <a:ext uri="{FF2B5EF4-FFF2-40B4-BE49-F238E27FC236}">
                <a16:creationId xmlns:a16="http://schemas.microsoft.com/office/drawing/2014/main" id="{4095CBCF-8730-499A-5024-D9997755A46A}"/>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5" name="Zástupný symbol pro zápatí 4">
            <a:extLst>
              <a:ext uri="{FF2B5EF4-FFF2-40B4-BE49-F238E27FC236}">
                <a16:creationId xmlns:a16="http://schemas.microsoft.com/office/drawing/2014/main" id="{2964B88A-7868-15B3-74F8-C7DA30468584}"/>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91BC3D45-04BB-0AB2-2206-0A3CEFE834D2}"/>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280446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Svislý nadpis a text">
    <p:spTree>
      <p:nvGrpSpPr>
        <p:cNvPr id="1" name=""/>
        <p:cNvGrpSpPr/>
        <p:nvPr/>
      </p:nvGrpSpPr>
      <p:grpSpPr>
        <a:xfrm>
          <a:off x="0" y="0"/>
          <a:ext cx="0" cy="0"/>
          <a:chOff x="0" y="0"/>
          <a:chExt cx="0" cy="0"/>
        </a:xfrm>
      </p:grpSpPr>
      <p:sp>
        <p:nvSpPr>
          <p:cNvPr id="2" name="Svislý nadpis 1">
            <a:extLst>
              <a:ext uri="{FF2B5EF4-FFF2-40B4-BE49-F238E27FC236}">
                <a16:creationId xmlns:a16="http://schemas.microsoft.com/office/drawing/2014/main" id="{66560E24-13BA-48CD-655B-8B4DDAAF51C0}"/>
              </a:ext>
            </a:extLst>
          </p:cNvPr>
          <p:cNvSpPr>
            <a:spLocks noGrp="1"/>
          </p:cNvSpPr>
          <p:nvPr>
            <p:ph type="title" orient="vert"/>
          </p:nvPr>
        </p:nvSpPr>
        <p:spPr>
          <a:xfrm>
            <a:off x="8724900" y="365125"/>
            <a:ext cx="2628900" cy="5811838"/>
          </a:xfrm>
        </p:spPr>
        <p:txBody>
          <a:bodyPr vert="eaVert"/>
          <a:lstStyle/>
          <a:p>
            <a:r>
              <a:rPr lang="cs-CZ"/>
              <a:t>Kliknutím lze upravit styl.</a:t>
            </a:r>
          </a:p>
        </p:txBody>
      </p:sp>
      <p:sp>
        <p:nvSpPr>
          <p:cNvPr id="3" name="Zástupný symbol pro svislý text 2">
            <a:extLst>
              <a:ext uri="{FF2B5EF4-FFF2-40B4-BE49-F238E27FC236}">
                <a16:creationId xmlns:a16="http://schemas.microsoft.com/office/drawing/2014/main" id="{0438F1BE-6816-823A-99D2-EF2DF3598771}"/>
              </a:ext>
            </a:extLst>
          </p:cNvPr>
          <p:cNvSpPr>
            <a:spLocks noGrp="1"/>
          </p:cNvSpPr>
          <p:nvPr>
            <p:ph type="body" orient="vert" idx="1"/>
          </p:nvPr>
        </p:nvSpPr>
        <p:spPr>
          <a:xfrm>
            <a:off x="838200" y="365125"/>
            <a:ext cx="7734300" cy="5811838"/>
          </a:xfrm>
        </p:spPr>
        <p:txBody>
          <a:bodyPr vert="eaVert"/>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symbol pro datum 3">
            <a:extLst>
              <a:ext uri="{FF2B5EF4-FFF2-40B4-BE49-F238E27FC236}">
                <a16:creationId xmlns:a16="http://schemas.microsoft.com/office/drawing/2014/main" id="{6E8A835C-776F-C8DB-BC86-783BBD8C66E9}"/>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5" name="Zástupný symbol pro zápatí 4">
            <a:extLst>
              <a:ext uri="{FF2B5EF4-FFF2-40B4-BE49-F238E27FC236}">
                <a16:creationId xmlns:a16="http://schemas.microsoft.com/office/drawing/2014/main" id="{09BB039A-69AB-53C4-1EC9-1F730EF59CE8}"/>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43AB6C5C-C9BB-2647-30E8-C41A7DD919C9}"/>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2267387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adpis a obsah">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BC7E043E-B650-19D2-EE23-051012CD3A45}"/>
              </a:ext>
            </a:extLst>
          </p:cNvPr>
          <p:cNvSpPr>
            <a:spLocks noGrp="1"/>
          </p:cNvSpPr>
          <p:nvPr>
            <p:ph type="title"/>
          </p:nvPr>
        </p:nvSpPr>
        <p:spPr/>
        <p:txBody>
          <a:bodyPr/>
          <a:lstStyle/>
          <a:p>
            <a:r>
              <a:rPr lang="cs-CZ"/>
              <a:t>Kliknutím lze upravit styl.</a:t>
            </a:r>
          </a:p>
        </p:txBody>
      </p:sp>
      <p:sp>
        <p:nvSpPr>
          <p:cNvPr id="3" name="Zástupný obsah 2">
            <a:extLst>
              <a:ext uri="{FF2B5EF4-FFF2-40B4-BE49-F238E27FC236}">
                <a16:creationId xmlns:a16="http://schemas.microsoft.com/office/drawing/2014/main" id="{3F974188-6EF5-1109-6A9E-502C1A680064}"/>
              </a:ext>
            </a:extLst>
          </p:cNvPr>
          <p:cNvSpPr>
            <a:spLocks noGrp="1"/>
          </p:cNvSpPr>
          <p:nvPr>
            <p:ph idx="1"/>
          </p:nvPr>
        </p:nvSpPr>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symbol pro datum 3">
            <a:extLst>
              <a:ext uri="{FF2B5EF4-FFF2-40B4-BE49-F238E27FC236}">
                <a16:creationId xmlns:a16="http://schemas.microsoft.com/office/drawing/2014/main" id="{2ABEB6F1-8F95-08DF-68CC-90EE282E4479}"/>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5" name="Zástupný symbol pro zápatí 4">
            <a:extLst>
              <a:ext uri="{FF2B5EF4-FFF2-40B4-BE49-F238E27FC236}">
                <a16:creationId xmlns:a16="http://schemas.microsoft.com/office/drawing/2014/main" id="{0F033BD7-854D-8FDF-3642-7B43C9DCD09A}"/>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8BFC53A0-523B-5CDE-982F-BADA7B60CA14}"/>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11994220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Záhlaví oddílu">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57F3A25E-203F-A292-BB26-395457358811}"/>
              </a:ext>
            </a:extLst>
          </p:cNvPr>
          <p:cNvSpPr>
            <a:spLocks noGrp="1"/>
          </p:cNvSpPr>
          <p:nvPr>
            <p:ph type="title"/>
          </p:nvPr>
        </p:nvSpPr>
        <p:spPr>
          <a:xfrm>
            <a:off x="831850" y="1709738"/>
            <a:ext cx="10515600" cy="2852737"/>
          </a:xfrm>
        </p:spPr>
        <p:txBody>
          <a:bodyPr anchor="b"/>
          <a:lstStyle>
            <a:lvl1pPr>
              <a:defRPr sz="6000"/>
            </a:lvl1pPr>
          </a:lstStyle>
          <a:p>
            <a:r>
              <a:rPr lang="cs-CZ"/>
              <a:t>Kliknutím lze upravit styl.</a:t>
            </a:r>
          </a:p>
        </p:txBody>
      </p:sp>
      <p:sp>
        <p:nvSpPr>
          <p:cNvPr id="3" name="Zástupný text 2">
            <a:extLst>
              <a:ext uri="{FF2B5EF4-FFF2-40B4-BE49-F238E27FC236}">
                <a16:creationId xmlns:a16="http://schemas.microsoft.com/office/drawing/2014/main" id="{A232C42C-B8B9-1D3B-72A8-7B73A7E4BA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cs-CZ"/>
              <a:t>Po kliknutí můžete upravovat styly textu v předloze.</a:t>
            </a:r>
          </a:p>
        </p:txBody>
      </p:sp>
      <p:sp>
        <p:nvSpPr>
          <p:cNvPr id="4" name="Zástupný symbol pro datum 3">
            <a:extLst>
              <a:ext uri="{FF2B5EF4-FFF2-40B4-BE49-F238E27FC236}">
                <a16:creationId xmlns:a16="http://schemas.microsoft.com/office/drawing/2014/main" id="{60EF8224-90DD-E501-DF9B-FAC4D7E72922}"/>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5" name="Zástupný symbol pro zápatí 4">
            <a:extLst>
              <a:ext uri="{FF2B5EF4-FFF2-40B4-BE49-F238E27FC236}">
                <a16:creationId xmlns:a16="http://schemas.microsoft.com/office/drawing/2014/main" id="{196AD224-DC82-EEF9-5A9D-1319F3CCE974}"/>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36F1D20B-CF0E-68CB-DD30-735010C38720}"/>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839231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va obsahy">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ACB50BB3-1872-2E5B-672E-112AEDDA2ED1}"/>
              </a:ext>
            </a:extLst>
          </p:cNvPr>
          <p:cNvSpPr>
            <a:spLocks noGrp="1"/>
          </p:cNvSpPr>
          <p:nvPr>
            <p:ph type="title"/>
          </p:nvPr>
        </p:nvSpPr>
        <p:spPr/>
        <p:txBody>
          <a:bodyPr/>
          <a:lstStyle/>
          <a:p>
            <a:r>
              <a:rPr lang="cs-CZ"/>
              <a:t>Kliknutím lze upravit styl.</a:t>
            </a:r>
          </a:p>
        </p:txBody>
      </p:sp>
      <p:sp>
        <p:nvSpPr>
          <p:cNvPr id="3" name="Zástupný obsah 2">
            <a:extLst>
              <a:ext uri="{FF2B5EF4-FFF2-40B4-BE49-F238E27FC236}">
                <a16:creationId xmlns:a16="http://schemas.microsoft.com/office/drawing/2014/main" id="{86B45D3E-7AC4-EBB4-2DF1-3A85E5D32B82}"/>
              </a:ext>
            </a:extLst>
          </p:cNvPr>
          <p:cNvSpPr>
            <a:spLocks noGrp="1"/>
          </p:cNvSpPr>
          <p:nvPr>
            <p:ph sz="half" idx="1"/>
          </p:nvPr>
        </p:nvSpPr>
        <p:spPr>
          <a:xfrm>
            <a:off x="838200" y="1825625"/>
            <a:ext cx="5181600" cy="435133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obsah 3">
            <a:extLst>
              <a:ext uri="{FF2B5EF4-FFF2-40B4-BE49-F238E27FC236}">
                <a16:creationId xmlns:a16="http://schemas.microsoft.com/office/drawing/2014/main" id="{61FA22D5-3807-6AA9-0E60-38F8216F2706}"/>
              </a:ext>
            </a:extLst>
          </p:cNvPr>
          <p:cNvSpPr>
            <a:spLocks noGrp="1"/>
          </p:cNvSpPr>
          <p:nvPr>
            <p:ph sz="half" idx="2"/>
          </p:nvPr>
        </p:nvSpPr>
        <p:spPr>
          <a:xfrm>
            <a:off x="6172200" y="1825625"/>
            <a:ext cx="5181600" cy="435133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5" name="Zástupný symbol pro datum 4">
            <a:extLst>
              <a:ext uri="{FF2B5EF4-FFF2-40B4-BE49-F238E27FC236}">
                <a16:creationId xmlns:a16="http://schemas.microsoft.com/office/drawing/2014/main" id="{5C33AA13-9046-3552-29BD-884C4756E1F7}"/>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6" name="Zástupný symbol pro zápatí 5">
            <a:extLst>
              <a:ext uri="{FF2B5EF4-FFF2-40B4-BE49-F238E27FC236}">
                <a16:creationId xmlns:a16="http://schemas.microsoft.com/office/drawing/2014/main" id="{57CBF7C8-56C0-585F-A1CE-3042E703A4D6}"/>
              </a:ext>
            </a:extLst>
          </p:cNvPr>
          <p:cNvSpPr>
            <a:spLocks noGrp="1"/>
          </p:cNvSpPr>
          <p:nvPr>
            <p:ph type="ftr" sz="quarter" idx="11"/>
          </p:nvPr>
        </p:nvSpPr>
        <p:spPr/>
        <p:txBody>
          <a:bodyPr/>
          <a:lstStyle/>
          <a:p>
            <a:endParaRPr lang="cs-CZ"/>
          </a:p>
        </p:txBody>
      </p:sp>
      <p:sp>
        <p:nvSpPr>
          <p:cNvPr id="7" name="Zástupný symbol pro číslo snímku 6">
            <a:extLst>
              <a:ext uri="{FF2B5EF4-FFF2-40B4-BE49-F238E27FC236}">
                <a16:creationId xmlns:a16="http://schemas.microsoft.com/office/drawing/2014/main" id="{752F0579-C4AA-D581-5ACA-A5C521EA7709}"/>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10946732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ovnání">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6675BC55-2CBF-A8D7-0F7D-CA55FBC75047}"/>
              </a:ext>
            </a:extLst>
          </p:cNvPr>
          <p:cNvSpPr>
            <a:spLocks noGrp="1"/>
          </p:cNvSpPr>
          <p:nvPr>
            <p:ph type="title"/>
          </p:nvPr>
        </p:nvSpPr>
        <p:spPr>
          <a:xfrm>
            <a:off x="839788" y="365125"/>
            <a:ext cx="10515600" cy="1325563"/>
          </a:xfrm>
        </p:spPr>
        <p:txBody>
          <a:bodyPr/>
          <a:lstStyle/>
          <a:p>
            <a:r>
              <a:rPr lang="cs-CZ"/>
              <a:t>Kliknutím lze upravit styl.</a:t>
            </a:r>
          </a:p>
        </p:txBody>
      </p:sp>
      <p:sp>
        <p:nvSpPr>
          <p:cNvPr id="3" name="Zástupný text 2">
            <a:extLst>
              <a:ext uri="{FF2B5EF4-FFF2-40B4-BE49-F238E27FC236}">
                <a16:creationId xmlns:a16="http://schemas.microsoft.com/office/drawing/2014/main" id="{5FA1A9A0-8ACB-154C-9E4B-5ADC292855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a:t>Po kliknutí můžete upravovat styly textu v předloze.</a:t>
            </a:r>
          </a:p>
        </p:txBody>
      </p:sp>
      <p:sp>
        <p:nvSpPr>
          <p:cNvPr id="4" name="Zástupný obsah 3">
            <a:extLst>
              <a:ext uri="{FF2B5EF4-FFF2-40B4-BE49-F238E27FC236}">
                <a16:creationId xmlns:a16="http://schemas.microsoft.com/office/drawing/2014/main" id="{5BB0EAFC-C23F-1888-5DA6-FB0C6AE954D3}"/>
              </a:ext>
            </a:extLst>
          </p:cNvPr>
          <p:cNvSpPr>
            <a:spLocks noGrp="1"/>
          </p:cNvSpPr>
          <p:nvPr>
            <p:ph sz="half" idx="2"/>
          </p:nvPr>
        </p:nvSpPr>
        <p:spPr>
          <a:xfrm>
            <a:off x="839788" y="2505075"/>
            <a:ext cx="5157787" cy="368458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5" name="Zástupný text 4">
            <a:extLst>
              <a:ext uri="{FF2B5EF4-FFF2-40B4-BE49-F238E27FC236}">
                <a16:creationId xmlns:a16="http://schemas.microsoft.com/office/drawing/2014/main" id="{940B64C3-52FA-BC3F-1A90-985848077D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a:t>Po kliknutí můžete upravovat styly textu v předloze.</a:t>
            </a:r>
          </a:p>
        </p:txBody>
      </p:sp>
      <p:sp>
        <p:nvSpPr>
          <p:cNvPr id="6" name="Zástupný obsah 5">
            <a:extLst>
              <a:ext uri="{FF2B5EF4-FFF2-40B4-BE49-F238E27FC236}">
                <a16:creationId xmlns:a16="http://schemas.microsoft.com/office/drawing/2014/main" id="{116C91F4-BF0E-5A5F-75BC-AE9EC34E9E4A}"/>
              </a:ext>
            </a:extLst>
          </p:cNvPr>
          <p:cNvSpPr>
            <a:spLocks noGrp="1"/>
          </p:cNvSpPr>
          <p:nvPr>
            <p:ph sz="quarter" idx="4"/>
          </p:nvPr>
        </p:nvSpPr>
        <p:spPr>
          <a:xfrm>
            <a:off x="6172200" y="2505075"/>
            <a:ext cx="5183188" cy="368458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7" name="Zástupný symbol pro datum 6">
            <a:extLst>
              <a:ext uri="{FF2B5EF4-FFF2-40B4-BE49-F238E27FC236}">
                <a16:creationId xmlns:a16="http://schemas.microsoft.com/office/drawing/2014/main" id="{D6E09764-697B-BA76-6343-0AA887B5E44C}"/>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8" name="Zástupný symbol pro zápatí 7">
            <a:extLst>
              <a:ext uri="{FF2B5EF4-FFF2-40B4-BE49-F238E27FC236}">
                <a16:creationId xmlns:a16="http://schemas.microsoft.com/office/drawing/2014/main" id="{1BEF2FCB-17A2-68F3-7711-C4F4A0B1E3DA}"/>
              </a:ext>
            </a:extLst>
          </p:cNvPr>
          <p:cNvSpPr>
            <a:spLocks noGrp="1"/>
          </p:cNvSpPr>
          <p:nvPr>
            <p:ph type="ftr" sz="quarter" idx="11"/>
          </p:nvPr>
        </p:nvSpPr>
        <p:spPr/>
        <p:txBody>
          <a:bodyPr/>
          <a:lstStyle/>
          <a:p>
            <a:endParaRPr lang="cs-CZ"/>
          </a:p>
        </p:txBody>
      </p:sp>
      <p:sp>
        <p:nvSpPr>
          <p:cNvPr id="9" name="Zástupný symbol pro číslo snímku 8">
            <a:extLst>
              <a:ext uri="{FF2B5EF4-FFF2-40B4-BE49-F238E27FC236}">
                <a16:creationId xmlns:a16="http://schemas.microsoft.com/office/drawing/2014/main" id="{C77EBA82-7098-7C8B-43D3-553C7926BFE5}"/>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1704871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Jenom nadpis">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B772321F-9D84-AAE1-033A-2D4513B575E9}"/>
              </a:ext>
            </a:extLst>
          </p:cNvPr>
          <p:cNvSpPr>
            <a:spLocks noGrp="1"/>
          </p:cNvSpPr>
          <p:nvPr>
            <p:ph type="title"/>
          </p:nvPr>
        </p:nvSpPr>
        <p:spPr/>
        <p:txBody>
          <a:bodyPr/>
          <a:lstStyle/>
          <a:p>
            <a:r>
              <a:rPr lang="cs-CZ"/>
              <a:t>Kliknutím lze upravit styl.</a:t>
            </a:r>
          </a:p>
        </p:txBody>
      </p:sp>
      <p:sp>
        <p:nvSpPr>
          <p:cNvPr id="3" name="Zástupný symbol pro datum 2">
            <a:extLst>
              <a:ext uri="{FF2B5EF4-FFF2-40B4-BE49-F238E27FC236}">
                <a16:creationId xmlns:a16="http://schemas.microsoft.com/office/drawing/2014/main" id="{8CC6C6F6-FBEC-847D-1C9B-26DF912F15DA}"/>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4" name="Zástupný symbol pro zápatí 3">
            <a:extLst>
              <a:ext uri="{FF2B5EF4-FFF2-40B4-BE49-F238E27FC236}">
                <a16:creationId xmlns:a16="http://schemas.microsoft.com/office/drawing/2014/main" id="{C5F5CC1B-8A14-8A9F-2FC1-35C1673AD286}"/>
              </a:ext>
            </a:extLst>
          </p:cNvPr>
          <p:cNvSpPr>
            <a:spLocks noGrp="1"/>
          </p:cNvSpPr>
          <p:nvPr>
            <p:ph type="ftr" sz="quarter" idx="11"/>
          </p:nvPr>
        </p:nvSpPr>
        <p:spPr/>
        <p:txBody>
          <a:bodyPr/>
          <a:lstStyle/>
          <a:p>
            <a:endParaRPr lang="cs-CZ"/>
          </a:p>
        </p:txBody>
      </p:sp>
      <p:sp>
        <p:nvSpPr>
          <p:cNvPr id="5" name="Zástupný symbol pro číslo snímku 4">
            <a:extLst>
              <a:ext uri="{FF2B5EF4-FFF2-40B4-BE49-F238E27FC236}">
                <a16:creationId xmlns:a16="http://schemas.microsoft.com/office/drawing/2014/main" id="{6F692A50-C3D1-7D55-E9E0-DF9D2BFF61E3}"/>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3132830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rázdný">
    <p:spTree>
      <p:nvGrpSpPr>
        <p:cNvPr id="1" name=""/>
        <p:cNvGrpSpPr/>
        <p:nvPr/>
      </p:nvGrpSpPr>
      <p:grpSpPr>
        <a:xfrm>
          <a:off x="0" y="0"/>
          <a:ext cx="0" cy="0"/>
          <a:chOff x="0" y="0"/>
          <a:chExt cx="0" cy="0"/>
        </a:xfrm>
      </p:grpSpPr>
      <p:sp>
        <p:nvSpPr>
          <p:cNvPr id="2" name="Zástupný symbol pro datum 1">
            <a:extLst>
              <a:ext uri="{FF2B5EF4-FFF2-40B4-BE49-F238E27FC236}">
                <a16:creationId xmlns:a16="http://schemas.microsoft.com/office/drawing/2014/main" id="{8D5A517A-5375-876D-B771-E1518F744C8F}"/>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3" name="Zástupný symbol pro zápatí 2">
            <a:extLst>
              <a:ext uri="{FF2B5EF4-FFF2-40B4-BE49-F238E27FC236}">
                <a16:creationId xmlns:a16="http://schemas.microsoft.com/office/drawing/2014/main" id="{AFEF20AA-D8BC-24CB-8BF0-AD466E8FB391}"/>
              </a:ext>
            </a:extLst>
          </p:cNvPr>
          <p:cNvSpPr>
            <a:spLocks noGrp="1"/>
          </p:cNvSpPr>
          <p:nvPr>
            <p:ph type="ftr" sz="quarter" idx="11"/>
          </p:nvPr>
        </p:nvSpPr>
        <p:spPr/>
        <p:txBody>
          <a:bodyPr/>
          <a:lstStyle/>
          <a:p>
            <a:endParaRPr lang="cs-CZ"/>
          </a:p>
        </p:txBody>
      </p:sp>
      <p:sp>
        <p:nvSpPr>
          <p:cNvPr id="4" name="Zástupný symbol pro číslo snímku 3">
            <a:extLst>
              <a:ext uri="{FF2B5EF4-FFF2-40B4-BE49-F238E27FC236}">
                <a16:creationId xmlns:a16="http://schemas.microsoft.com/office/drawing/2014/main" id="{90280333-9C76-6576-93CB-711D96A6E4B0}"/>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3001079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Obsah s titulkem">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CCFC52DA-0155-ADEC-62EB-C1841DE93EF9}"/>
              </a:ext>
            </a:extLst>
          </p:cNvPr>
          <p:cNvSpPr>
            <a:spLocks noGrp="1"/>
          </p:cNvSpPr>
          <p:nvPr>
            <p:ph type="title"/>
          </p:nvPr>
        </p:nvSpPr>
        <p:spPr>
          <a:xfrm>
            <a:off x="839788" y="457200"/>
            <a:ext cx="3932237" cy="1600200"/>
          </a:xfrm>
        </p:spPr>
        <p:txBody>
          <a:bodyPr anchor="b"/>
          <a:lstStyle>
            <a:lvl1pPr>
              <a:defRPr sz="3200"/>
            </a:lvl1pPr>
          </a:lstStyle>
          <a:p>
            <a:r>
              <a:rPr lang="cs-CZ"/>
              <a:t>Kliknutím lze upravit styl.</a:t>
            </a:r>
          </a:p>
        </p:txBody>
      </p:sp>
      <p:sp>
        <p:nvSpPr>
          <p:cNvPr id="3" name="Zástupný obsah 2">
            <a:extLst>
              <a:ext uri="{FF2B5EF4-FFF2-40B4-BE49-F238E27FC236}">
                <a16:creationId xmlns:a16="http://schemas.microsoft.com/office/drawing/2014/main" id="{742CDBBE-040D-4FC0-8AD6-AF007BA4D1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text 3">
            <a:extLst>
              <a:ext uri="{FF2B5EF4-FFF2-40B4-BE49-F238E27FC236}">
                <a16:creationId xmlns:a16="http://schemas.microsoft.com/office/drawing/2014/main" id="{455C93A0-A58C-1387-CB24-2CC262FD27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s-CZ"/>
              <a:t>Po kliknutí můžete upravovat styly textu v předloze.</a:t>
            </a:r>
          </a:p>
        </p:txBody>
      </p:sp>
      <p:sp>
        <p:nvSpPr>
          <p:cNvPr id="5" name="Zástupný symbol pro datum 4">
            <a:extLst>
              <a:ext uri="{FF2B5EF4-FFF2-40B4-BE49-F238E27FC236}">
                <a16:creationId xmlns:a16="http://schemas.microsoft.com/office/drawing/2014/main" id="{1CE2FFBA-FFE1-C8BB-5EC1-136C5170512D}"/>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6" name="Zástupný symbol pro zápatí 5">
            <a:extLst>
              <a:ext uri="{FF2B5EF4-FFF2-40B4-BE49-F238E27FC236}">
                <a16:creationId xmlns:a16="http://schemas.microsoft.com/office/drawing/2014/main" id="{44F26E5F-CBAA-52FB-865A-A1935764F259}"/>
              </a:ext>
            </a:extLst>
          </p:cNvPr>
          <p:cNvSpPr>
            <a:spLocks noGrp="1"/>
          </p:cNvSpPr>
          <p:nvPr>
            <p:ph type="ftr" sz="quarter" idx="11"/>
          </p:nvPr>
        </p:nvSpPr>
        <p:spPr/>
        <p:txBody>
          <a:bodyPr/>
          <a:lstStyle/>
          <a:p>
            <a:endParaRPr lang="cs-CZ"/>
          </a:p>
        </p:txBody>
      </p:sp>
      <p:sp>
        <p:nvSpPr>
          <p:cNvPr id="7" name="Zástupný symbol pro číslo snímku 6">
            <a:extLst>
              <a:ext uri="{FF2B5EF4-FFF2-40B4-BE49-F238E27FC236}">
                <a16:creationId xmlns:a16="http://schemas.microsoft.com/office/drawing/2014/main" id="{C06760FD-E983-9630-B67A-26329BD0AFDF}"/>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4090474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ázek s titulkem">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769C4FDA-DF0C-CACF-D030-A56FC76FB98A}"/>
              </a:ext>
            </a:extLst>
          </p:cNvPr>
          <p:cNvSpPr>
            <a:spLocks noGrp="1"/>
          </p:cNvSpPr>
          <p:nvPr>
            <p:ph type="title"/>
          </p:nvPr>
        </p:nvSpPr>
        <p:spPr>
          <a:xfrm>
            <a:off x="839788" y="457200"/>
            <a:ext cx="3932237" cy="1600200"/>
          </a:xfrm>
        </p:spPr>
        <p:txBody>
          <a:bodyPr anchor="b"/>
          <a:lstStyle>
            <a:lvl1pPr>
              <a:defRPr sz="3200"/>
            </a:lvl1pPr>
          </a:lstStyle>
          <a:p>
            <a:r>
              <a:rPr lang="cs-CZ"/>
              <a:t>Kliknutím lze upravit styl.</a:t>
            </a:r>
          </a:p>
        </p:txBody>
      </p:sp>
      <p:sp>
        <p:nvSpPr>
          <p:cNvPr id="3" name="Zástupný symbol obrázku 2">
            <a:extLst>
              <a:ext uri="{FF2B5EF4-FFF2-40B4-BE49-F238E27FC236}">
                <a16:creationId xmlns:a16="http://schemas.microsoft.com/office/drawing/2014/main" id="{2D865ADB-8775-A9C3-4F2C-C1EC355A58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cs-CZ"/>
          </a:p>
        </p:txBody>
      </p:sp>
      <p:sp>
        <p:nvSpPr>
          <p:cNvPr id="4" name="Zástupný text 3">
            <a:extLst>
              <a:ext uri="{FF2B5EF4-FFF2-40B4-BE49-F238E27FC236}">
                <a16:creationId xmlns:a16="http://schemas.microsoft.com/office/drawing/2014/main" id="{C865ECD0-33F7-BBC3-853D-E27CE9B67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s-CZ"/>
              <a:t>Po kliknutí můžete upravovat styly textu v předloze.</a:t>
            </a:r>
          </a:p>
        </p:txBody>
      </p:sp>
      <p:sp>
        <p:nvSpPr>
          <p:cNvPr id="5" name="Zástupný symbol pro datum 4">
            <a:extLst>
              <a:ext uri="{FF2B5EF4-FFF2-40B4-BE49-F238E27FC236}">
                <a16:creationId xmlns:a16="http://schemas.microsoft.com/office/drawing/2014/main" id="{48D5F3A7-BA67-0F67-52DE-CACF34E6FBF6}"/>
              </a:ext>
            </a:extLst>
          </p:cNvPr>
          <p:cNvSpPr>
            <a:spLocks noGrp="1"/>
          </p:cNvSpPr>
          <p:nvPr>
            <p:ph type="dt" sz="half" idx="10"/>
          </p:nvPr>
        </p:nvSpPr>
        <p:spPr/>
        <p:txBody>
          <a:bodyPr/>
          <a:lstStyle/>
          <a:p>
            <a:fld id="{27D6E31D-BA6E-4B2E-83FD-47AF1A1D450C}" type="datetimeFigureOut">
              <a:rPr lang="cs-CZ" smtClean="0"/>
              <a:t>09.11.2023</a:t>
            </a:fld>
            <a:endParaRPr lang="cs-CZ"/>
          </a:p>
        </p:txBody>
      </p:sp>
      <p:sp>
        <p:nvSpPr>
          <p:cNvPr id="6" name="Zástupný symbol pro zápatí 5">
            <a:extLst>
              <a:ext uri="{FF2B5EF4-FFF2-40B4-BE49-F238E27FC236}">
                <a16:creationId xmlns:a16="http://schemas.microsoft.com/office/drawing/2014/main" id="{ABE49A2C-2BCB-3BE2-E838-84DCB5066706}"/>
              </a:ext>
            </a:extLst>
          </p:cNvPr>
          <p:cNvSpPr>
            <a:spLocks noGrp="1"/>
          </p:cNvSpPr>
          <p:nvPr>
            <p:ph type="ftr" sz="quarter" idx="11"/>
          </p:nvPr>
        </p:nvSpPr>
        <p:spPr/>
        <p:txBody>
          <a:bodyPr/>
          <a:lstStyle/>
          <a:p>
            <a:endParaRPr lang="cs-CZ"/>
          </a:p>
        </p:txBody>
      </p:sp>
      <p:sp>
        <p:nvSpPr>
          <p:cNvPr id="7" name="Zástupný symbol pro číslo snímku 6">
            <a:extLst>
              <a:ext uri="{FF2B5EF4-FFF2-40B4-BE49-F238E27FC236}">
                <a16:creationId xmlns:a16="http://schemas.microsoft.com/office/drawing/2014/main" id="{1BD9A536-7994-008B-6ECE-0CA3C7359651}"/>
              </a:ext>
            </a:extLst>
          </p:cNvPr>
          <p:cNvSpPr>
            <a:spLocks noGrp="1"/>
          </p:cNvSpPr>
          <p:nvPr>
            <p:ph type="sldNum" sz="quarter" idx="12"/>
          </p:nvPr>
        </p:nvSpPr>
        <p:spPr/>
        <p:txBody>
          <a:bodyPr/>
          <a:lstStyle/>
          <a:p>
            <a:fld id="{7E20C639-002F-425D-B80C-7CB0DFB06E8A}" type="slidenum">
              <a:rPr lang="cs-CZ" smtClean="0"/>
              <a:t>‹#›</a:t>
            </a:fld>
            <a:endParaRPr lang="cs-CZ"/>
          </a:p>
        </p:txBody>
      </p:sp>
    </p:spTree>
    <p:extLst>
      <p:ext uri="{BB962C8B-B14F-4D97-AF65-F5344CB8AC3E}">
        <p14:creationId xmlns:p14="http://schemas.microsoft.com/office/powerpoint/2010/main" val="40511450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Zástupný nadpis 1">
            <a:extLst>
              <a:ext uri="{FF2B5EF4-FFF2-40B4-BE49-F238E27FC236}">
                <a16:creationId xmlns:a16="http://schemas.microsoft.com/office/drawing/2014/main" id="{44CA7C40-8A23-7EAB-4B5E-A738E86286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cs-CZ"/>
              <a:t>Kliknutím lze upravit styl.</a:t>
            </a:r>
          </a:p>
        </p:txBody>
      </p:sp>
      <p:sp>
        <p:nvSpPr>
          <p:cNvPr id="3" name="Zástupný text 2">
            <a:extLst>
              <a:ext uri="{FF2B5EF4-FFF2-40B4-BE49-F238E27FC236}">
                <a16:creationId xmlns:a16="http://schemas.microsoft.com/office/drawing/2014/main" id="{D344EAE6-E389-77D5-4B33-05CE0A4664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symbol pro datum 3">
            <a:extLst>
              <a:ext uri="{FF2B5EF4-FFF2-40B4-BE49-F238E27FC236}">
                <a16:creationId xmlns:a16="http://schemas.microsoft.com/office/drawing/2014/main" id="{6B24C3D1-B1D9-2E1D-0775-660A26D4D0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D6E31D-BA6E-4B2E-83FD-47AF1A1D450C}" type="datetimeFigureOut">
              <a:rPr lang="cs-CZ" smtClean="0"/>
              <a:t>09.11.2023</a:t>
            </a:fld>
            <a:endParaRPr lang="cs-CZ"/>
          </a:p>
        </p:txBody>
      </p:sp>
      <p:sp>
        <p:nvSpPr>
          <p:cNvPr id="5" name="Zástupný symbol pro zápatí 4">
            <a:extLst>
              <a:ext uri="{FF2B5EF4-FFF2-40B4-BE49-F238E27FC236}">
                <a16:creationId xmlns:a16="http://schemas.microsoft.com/office/drawing/2014/main" id="{2C984D30-452F-3BFA-CB77-E4AE15BB14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cs-CZ"/>
          </a:p>
        </p:txBody>
      </p:sp>
      <p:sp>
        <p:nvSpPr>
          <p:cNvPr id="6" name="Zástupný symbol pro číslo snímku 5">
            <a:extLst>
              <a:ext uri="{FF2B5EF4-FFF2-40B4-BE49-F238E27FC236}">
                <a16:creationId xmlns:a16="http://schemas.microsoft.com/office/drawing/2014/main" id="{C967897D-DED7-A67A-B251-A27D55E039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20C639-002F-425D-B80C-7CB0DFB06E8A}" type="slidenum">
              <a:rPr lang="cs-CZ" smtClean="0"/>
              <a:t>‹#›</a:t>
            </a:fld>
            <a:endParaRPr lang="cs-CZ"/>
          </a:p>
        </p:txBody>
      </p:sp>
    </p:spTree>
    <p:extLst>
      <p:ext uri="{BB962C8B-B14F-4D97-AF65-F5344CB8AC3E}">
        <p14:creationId xmlns:p14="http://schemas.microsoft.com/office/powerpoint/2010/main" val="30199406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cs.wikipedia.org/wiki/Sapirova%E2%80%93Whorfova_hypot%C3%A9za"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youtube.com/watch?v=7_OGnyQSTow&amp;ab_channel=KKlein"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nDM8G5tuHF8&amp;ab_channel=SmithsonianChannel" TargetMode="External"/><Relationship Id="rId2" Type="http://schemas.microsoft.com/office/2018/10/relationships/comments" Target="../comments/modernComment_109_5DE4855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Vp570S6Plt8&amp;ab_channel=WIRED" TargetMode="External"/><Relationship Id="rId2" Type="http://schemas.openxmlformats.org/officeDocument/2006/relationships/hyperlink" Target="https://www.irozhlas.cz/zivotni-styl/spolecnost/podcast-vinohradska-12-izolovane-jazyky_2308040600_cen#transkripc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ww.youtube.com/watch?v=4p1fQbzDoWw&amp;ab_channel=LinguisticDiscovery"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9F3747F2-99EF-AAF1-0C34-DAE5F11A8988}"/>
              </a:ext>
            </a:extLst>
          </p:cNvPr>
          <p:cNvSpPr>
            <a:spLocks noGrp="1"/>
          </p:cNvSpPr>
          <p:nvPr>
            <p:ph type="ctrTitle"/>
          </p:nvPr>
        </p:nvSpPr>
        <p:spPr/>
        <p:txBody>
          <a:bodyPr/>
          <a:lstStyle/>
          <a:p>
            <a:r>
              <a:rPr lang="cs-CZ" dirty="0"/>
              <a:t>Prezentace na MFF </a:t>
            </a:r>
            <a:r>
              <a:rPr lang="cs-CZ" dirty="0" err="1"/>
              <a:t>mecheche</a:t>
            </a:r>
            <a:endParaRPr lang="cs-CZ" dirty="0"/>
          </a:p>
        </p:txBody>
      </p:sp>
      <p:sp>
        <p:nvSpPr>
          <p:cNvPr id="3" name="Podnadpis 2">
            <a:extLst>
              <a:ext uri="{FF2B5EF4-FFF2-40B4-BE49-F238E27FC236}">
                <a16:creationId xmlns:a16="http://schemas.microsoft.com/office/drawing/2014/main" id="{79B16860-E684-4B6B-3B32-413D2769B2D5}"/>
              </a:ext>
            </a:extLst>
          </p:cNvPr>
          <p:cNvSpPr>
            <a:spLocks noGrp="1"/>
          </p:cNvSpPr>
          <p:nvPr>
            <p:ph type="subTitle" idx="1"/>
          </p:nvPr>
        </p:nvSpPr>
        <p:spPr/>
        <p:txBody>
          <a:bodyPr>
            <a:normAutofit/>
          </a:bodyPr>
          <a:lstStyle/>
          <a:p>
            <a:r>
              <a:rPr lang="cs-CZ" dirty="0"/>
              <a:t>*</a:t>
            </a:r>
            <a:r>
              <a:rPr lang="cs-CZ" dirty="0" err="1"/>
              <a:t>mMgr</a:t>
            </a:r>
            <a:r>
              <a:rPr lang="cs-CZ" dirty="0"/>
              <a:t>. Evelyn Musilová</a:t>
            </a:r>
          </a:p>
        </p:txBody>
      </p:sp>
      <p:sp>
        <p:nvSpPr>
          <p:cNvPr id="4" name="Zástupný symbol pro zápatí 3">
            <a:extLst>
              <a:ext uri="{FF2B5EF4-FFF2-40B4-BE49-F238E27FC236}">
                <a16:creationId xmlns:a16="http://schemas.microsoft.com/office/drawing/2014/main" id="{E00599D3-FEB5-9A47-46A3-A9CCF252FDA0}"/>
              </a:ext>
            </a:extLst>
          </p:cNvPr>
          <p:cNvSpPr>
            <a:spLocks noGrp="1"/>
          </p:cNvSpPr>
          <p:nvPr>
            <p:ph type="ftr" sz="quarter" idx="11"/>
          </p:nvPr>
        </p:nvSpPr>
        <p:spPr/>
        <p:txBody>
          <a:bodyPr/>
          <a:lstStyle/>
          <a:p>
            <a:r>
              <a:rPr lang="cs-CZ"/>
              <a:t>*málem Mgr.</a:t>
            </a:r>
          </a:p>
        </p:txBody>
      </p:sp>
    </p:spTree>
    <p:extLst>
      <p:ext uri="{BB962C8B-B14F-4D97-AF65-F5344CB8AC3E}">
        <p14:creationId xmlns:p14="http://schemas.microsoft.com/office/powerpoint/2010/main" val="4162242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5F28B4CC-EA05-6D72-5314-96775528A713}"/>
              </a:ext>
            </a:extLst>
          </p:cNvPr>
          <p:cNvSpPr>
            <a:spLocks noGrp="1"/>
          </p:cNvSpPr>
          <p:nvPr>
            <p:ph type="title"/>
          </p:nvPr>
        </p:nvSpPr>
        <p:spPr>
          <a:xfrm>
            <a:off x="642257" y="551737"/>
            <a:ext cx="10515600" cy="1325563"/>
          </a:xfrm>
        </p:spPr>
        <p:txBody>
          <a:bodyPr>
            <a:noAutofit/>
          </a:bodyPr>
          <a:lstStyle/>
          <a:p>
            <a:r>
              <a:rPr lang="cs-CZ" sz="3200" b="0" i="0" dirty="0" err="1">
                <a:solidFill>
                  <a:srgbClr val="000000"/>
                </a:solidFill>
                <a:effectLst/>
                <a:latin typeface="Noticia Text"/>
                <a:hlinkClick r:id="rId2"/>
              </a:rPr>
              <a:t>Sapir-Whorfova</a:t>
            </a:r>
            <a:r>
              <a:rPr lang="cs-CZ" sz="3200" b="0" i="0" dirty="0">
                <a:solidFill>
                  <a:srgbClr val="000000"/>
                </a:solidFill>
                <a:effectLst/>
                <a:latin typeface="Noticia Text"/>
                <a:hlinkClick r:id="rId2"/>
              </a:rPr>
              <a:t> hypotéza</a:t>
            </a:r>
            <a:r>
              <a:rPr lang="cs-CZ" sz="3200" b="0" i="0" dirty="0">
                <a:solidFill>
                  <a:srgbClr val="000000"/>
                </a:solidFill>
                <a:effectLst/>
                <a:latin typeface="Noticia Text"/>
              </a:rPr>
              <a:t> – způsob komunikace ovlivňuje naše chápání abstraktních pojmů – např. čísla</a:t>
            </a:r>
            <a:br>
              <a:rPr lang="cs-CZ" sz="3200" dirty="0"/>
            </a:br>
            <a:endParaRPr lang="cs-CZ" sz="3200" dirty="0"/>
          </a:p>
        </p:txBody>
      </p:sp>
      <p:pic>
        <p:nvPicPr>
          <p:cNvPr id="5" name="Obrázek 4">
            <a:extLst>
              <a:ext uri="{FF2B5EF4-FFF2-40B4-BE49-F238E27FC236}">
                <a16:creationId xmlns:a16="http://schemas.microsoft.com/office/drawing/2014/main" id="{10E4418B-2231-22FD-EDC9-6D693D16F6EC}"/>
              </a:ext>
            </a:extLst>
          </p:cNvPr>
          <p:cNvPicPr>
            <a:picLocks noChangeAspect="1"/>
          </p:cNvPicPr>
          <p:nvPr/>
        </p:nvPicPr>
        <p:blipFill>
          <a:blip r:embed="rId3"/>
          <a:stretch>
            <a:fillRect/>
          </a:stretch>
        </p:blipFill>
        <p:spPr>
          <a:xfrm>
            <a:off x="381000" y="2600520"/>
            <a:ext cx="11430000" cy="3467100"/>
          </a:xfrm>
          <a:prstGeom prst="rect">
            <a:avLst/>
          </a:prstGeom>
        </p:spPr>
      </p:pic>
    </p:spTree>
    <p:extLst>
      <p:ext uri="{BB962C8B-B14F-4D97-AF65-F5344CB8AC3E}">
        <p14:creationId xmlns:p14="http://schemas.microsoft.com/office/powerpoint/2010/main" val="1370882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obsah 2">
            <a:extLst>
              <a:ext uri="{FF2B5EF4-FFF2-40B4-BE49-F238E27FC236}">
                <a16:creationId xmlns:a16="http://schemas.microsoft.com/office/drawing/2014/main" id="{8B42BC1B-4F38-4A83-0408-BF0E9B0B5745}"/>
              </a:ext>
            </a:extLst>
          </p:cNvPr>
          <p:cNvSpPr>
            <a:spLocks noGrp="1"/>
          </p:cNvSpPr>
          <p:nvPr>
            <p:ph idx="1"/>
          </p:nvPr>
        </p:nvSpPr>
        <p:spPr>
          <a:xfrm>
            <a:off x="694547" y="1142935"/>
            <a:ext cx="10515600" cy="4351338"/>
          </a:xfrm>
        </p:spPr>
        <p:txBody>
          <a:bodyPr/>
          <a:lstStyle/>
          <a:p>
            <a:r>
              <a:rPr lang="cs-CZ" b="0" i="0" dirty="0">
                <a:solidFill>
                  <a:srgbClr val="000000"/>
                </a:solidFill>
                <a:effectLst/>
                <a:latin typeface="Noticia Text"/>
              </a:rPr>
              <a:t>etnikum </a:t>
            </a:r>
            <a:r>
              <a:rPr lang="cs-CZ" b="0" i="0" dirty="0" err="1">
                <a:solidFill>
                  <a:srgbClr val="000000"/>
                </a:solidFill>
                <a:effectLst/>
                <a:latin typeface="Noticia Text"/>
                <a:hlinkClick r:id="rId2"/>
              </a:rPr>
              <a:t>Pirahã</a:t>
            </a:r>
            <a:r>
              <a:rPr lang="cs-CZ" b="0" i="0" dirty="0">
                <a:solidFill>
                  <a:srgbClr val="000000"/>
                </a:solidFill>
                <a:effectLst/>
                <a:latin typeface="Noticia Text"/>
              </a:rPr>
              <a:t>, domorodci na severu Brazílie - nemá výrazy pro čísla. Studie navíc naznačují, že lidé z tohoto etnika mají s počítáním problémy.</a:t>
            </a:r>
          </a:p>
          <a:p>
            <a:endParaRPr lang="cs-CZ" dirty="0"/>
          </a:p>
        </p:txBody>
      </p:sp>
      <p:pic>
        <p:nvPicPr>
          <p:cNvPr id="4" name="Obrázek 3">
            <a:extLst>
              <a:ext uri="{FF2B5EF4-FFF2-40B4-BE49-F238E27FC236}">
                <a16:creationId xmlns:a16="http://schemas.microsoft.com/office/drawing/2014/main" id="{0D98B6B6-808B-C776-24E3-55B6833403AD}"/>
              </a:ext>
            </a:extLst>
          </p:cNvPr>
          <p:cNvPicPr>
            <a:picLocks noChangeAspect="1"/>
          </p:cNvPicPr>
          <p:nvPr/>
        </p:nvPicPr>
        <p:blipFill>
          <a:blip r:embed="rId3"/>
          <a:stretch>
            <a:fillRect/>
          </a:stretch>
        </p:blipFill>
        <p:spPr>
          <a:xfrm>
            <a:off x="4932978" y="2600714"/>
            <a:ext cx="5715000" cy="3429000"/>
          </a:xfrm>
          <a:prstGeom prst="rect">
            <a:avLst/>
          </a:prstGeom>
        </p:spPr>
      </p:pic>
    </p:spTree>
    <p:extLst>
      <p:ext uri="{BB962C8B-B14F-4D97-AF65-F5344CB8AC3E}">
        <p14:creationId xmlns:p14="http://schemas.microsoft.com/office/powerpoint/2010/main" val="3289663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obsah 2">
            <a:extLst>
              <a:ext uri="{FF2B5EF4-FFF2-40B4-BE49-F238E27FC236}">
                <a16:creationId xmlns:a16="http://schemas.microsoft.com/office/drawing/2014/main" id="{4C524335-C695-4B82-26B0-907507E457E1}"/>
              </a:ext>
            </a:extLst>
          </p:cNvPr>
          <p:cNvSpPr>
            <a:spLocks noGrp="1"/>
          </p:cNvSpPr>
          <p:nvPr>
            <p:ph idx="1"/>
          </p:nvPr>
        </p:nvSpPr>
        <p:spPr>
          <a:xfrm>
            <a:off x="511628" y="314066"/>
            <a:ext cx="10515600" cy="4351338"/>
          </a:xfrm>
        </p:spPr>
        <p:txBody>
          <a:bodyPr>
            <a:normAutofit/>
          </a:bodyPr>
          <a:lstStyle/>
          <a:p>
            <a:pPr algn="l"/>
            <a:r>
              <a:rPr lang="cs-CZ" b="0" i="0" dirty="0">
                <a:solidFill>
                  <a:srgbClr val="000000"/>
                </a:solidFill>
                <a:effectLst/>
                <a:latin typeface="Noticia Text"/>
              </a:rPr>
              <a:t>výrazy pro čísla jsou k počtům nezbytné??</a:t>
            </a:r>
          </a:p>
          <a:p>
            <a:pPr algn="l"/>
            <a:r>
              <a:rPr lang="cs-CZ" b="0" i="0" dirty="0">
                <a:solidFill>
                  <a:srgbClr val="000000"/>
                </a:solidFill>
                <a:effectLst/>
                <a:latin typeface="Noticia Text"/>
              </a:rPr>
              <a:t>Benjamin </a:t>
            </a:r>
            <a:r>
              <a:rPr lang="cs-CZ" b="0" i="0" dirty="0" err="1">
                <a:solidFill>
                  <a:srgbClr val="000000"/>
                </a:solidFill>
                <a:effectLst/>
                <a:latin typeface="Noticia Text"/>
              </a:rPr>
              <a:t>Pitt</a:t>
            </a:r>
            <a:r>
              <a:rPr lang="cs-CZ" b="0" i="0" dirty="0">
                <a:solidFill>
                  <a:srgbClr val="000000"/>
                </a:solidFill>
                <a:effectLst/>
                <a:latin typeface="Noticia Text"/>
              </a:rPr>
              <a:t> z Kalifornské univerzity - sporné. </a:t>
            </a:r>
          </a:p>
          <a:p>
            <a:pPr algn="l"/>
            <a:r>
              <a:rPr lang="cs-CZ" b="0" i="0" dirty="0">
                <a:solidFill>
                  <a:srgbClr val="000000"/>
                </a:solidFill>
                <a:effectLst/>
                <a:latin typeface="Noticia Text"/>
              </a:rPr>
              <a:t>život třeba ve Spojených státech vypadá úplně jinak než ten v Amazonském pralese!!</a:t>
            </a:r>
          </a:p>
          <a:p>
            <a:endParaRPr lang="cs-CZ" dirty="0"/>
          </a:p>
        </p:txBody>
      </p:sp>
      <p:pic>
        <p:nvPicPr>
          <p:cNvPr id="4" name="Zástupný obsah 3">
            <a:extLst>
              <a:ext uri="{FF2B5EF4-FFF2-40B4-BE49-F238E27FC236}">
                <a16:creationId xmlns:a16="http://schemas.microsoft.com/office/drawing/2014/main" id="{7CEC7A1A-E164-6014-6E68-A88A86D715CE}"/>
              </a:ext>
            </a:extLst>
          </p:cNvPr>
          <p:cNvPicPr>
            <a:picLocks noGrp="1" noChangeAspect="1"/>
          </p:cNvPicPr>
          <p:nvPr>
            <p:ph idx="1"/>
          </p:nvPr>
        </p:nvPicPr>
        <p:blipFill>
          <a:blip r:embed="rId2"/>
          <a:stretch>
            <a:fillRect/>
          </a:stretch>
        </p:blipFill>
        <p:spPr>
          <a:xfrm>
            <a:off x="3616484" y="2275131"/>
            <a:ext cx="5508855" cy="4126324"/>
          </a:xfrm>
          <a:prstGeom prst="rect">
            <a:avLst/>
          </a:prstGeom>
        </p:spPr>
      </p:pic>
    </p:spTree>
    <p:extLst>
      <p:ext uri="{BB962C8B-B14F-4D97-AF65-F5344CB8AC3E}">
        <p14:creationId xmlns:p14="http://schemas.microsoft.com/office/powerpoint/2010/main" val="1318068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obsah 2">
            <a:extLst>
              <a:ext uri="{FF2B5EF4-FFF2-40B4-BE49-F238E27FC236}">
                <a16:creationId xmlns:a16="http://schemas.microsoft.com/office/drawing/2014/main" id="{5150F4DB-24DF-58D1-74FC-731EC63FDE08}"/>
              </a:ext>
            </a:extLst>
          </p:cNvPr>
          <p:cNvSpPr>
            <a:spLocks noGrp="1"/>
          </p:cNvSpPr>
          <p:nvPr>
            <p:ph idx="1"/>
          </p:nvPr>
        </p:nvSpPr>
        <p:spPr>
          <a:xfrm>
            <a:off x="903514" y="491347"/>
            <a:ext cx="10515600" cy="4351338"/>
          </a:xfrm>
        </p:spPr>
        <p:txBody>
          <a:bodyPr>
            <a:normAutofit/>
          </a:bodyPr>
          <a:lstStyle/>
          <a:p>
            <a:pPr algn="l"/>
            <a:r>
              <a:rPr lang="cs-CZ" b="0" i="0" dirty="0">
                <a:solidFill>
                  <a:srgbClr val="000000"/>
                </a:solidFill>
                <a:effectLst/>
                <a:latin typeface="Noticia Text"/>
              </a:rPr>
              <a:t>Etnikum </a:t>
            </a:r>
            <a:r>
              <a:rPr lang="cs-CZ" b="0" i="0" dirty="0" err="1">
                <a:solidFill>
                  <a:srgbClr val="000000"/>
                </a:solidFill>
                <a:effectLst/>
                <a:latin typeface="Noticia Text"/>
                <a:hlinkClick r:id="rId3"/>
              </a:rPr>
              <a:t>Chimané</a:t>
            </a:r>
            <a:r>
              <a:rPr lang="cs-CZ" dirty="0" err="1">
                <a:solidFill>
                  <a:srgbClr val="000000"/>
                </a:solidFill>
                <a:latin typeface="Noticia Text"/>
              </a:rPr>
              <a:t>,</a:t>
            </a:r>
            <a:r>
              <a:rPr lang="cs-CZ" b="0" i="0" dirty="0" err="1">
                <a:solidFill>
                  <a:srgbClr val="000000"/>
                </a:solidFill>
                <a:effectLst/>
                <a:latin typeface="Noticia Text"/>
              </a:rPr>
              <a:t>Bolívie</a:t>
            </a:r>
            <a:r>
              <a:rPr lang="cs-CZ" b="0" i="0" dirty="0">
                <a:solidFill>
                  <a:srgbClr val="000000"/>
                </a:solidFill>
                <a:effectLst/>
                <a:latin typeface="Noticia Text"/>
              </a:rPr>
              <a:t>. </a:t>
            </a:r>
            <a:r>
              <a:rPr lang="cs-CZ" dirty="0">
                <a:solidFill>
                  <a:srgbClr val="000000"/>
                </a:solidFill>
                <a:latin typeface="Noticia Text"/>
              </a:rPr>
              <a:t>O</a:t>
            </a:r>
            <a:r>
              <a:rPr lang="cs-CZ" b="0" i="0" dirty="0">
                <a:solidFill>
                  <a:srgbClr val="000000"/>
                </a:solidFill>
                <a:effectLst/>
                <a:latin typeface="Noticia Text"/>
              </a:rPr>
              <a:t>značení pro čísla má, někteří členové umějí počítat do nekonečna, zatímco jiní napočítají jen do 10 nebo 12.</a:t>
            </a:r>
          </a:p>
          <a:p>
            <a:pPr algn="l"/>
            <a:r>
              <a:rPr lang="cs-CZ" b="0" i="0" dirty="0">
                <a:solidFill>
                  <a:srgbClr val="000000"/>
                </a:solidFill>
                <a:effectLst/>
                <a:latin typeface="Noticia Text"/>
              </a:rPr>
              <a:t> Z třiceti členů kmene polovinu tvořili sebevědomí počtáři. </a:t>
            </a:r>
          </a:p>
          <a:p>
            <a:r>
              <a:rPr lang="cs-CZ" dirty="0"/>
              <a:t>Bijekce ano?</a:t>
            </a:r>
          </a:p>
          <a:p>
            <a:endParaRPr lang="cs-CZ" dirty="0"/>
          </a:p>
        </p:txBody>
      </p:sp>
      <p:pic>
        <p:nvPicPr>
          <p:cNvPr id="4" name="Obrázek 3">
            <a:extLst>
              <a:ext uri="{FF2B5EF4-FFF2-40B4-BE49-F238E27FC236}">
                <a16:creationId xmlns:a16="http://schemas.microsoft.com/office/drawing/2014/main" id="{4ADF88BE-7780-25F0-B5EC-818ED8AB1C98}"/>
              </a:ext>
            </a:extLst>
          </p:cNvPr>
          <p:cNvPicPr>
            <a:picLocks noChangeAspect="1"/>
          </p:cNvPicPr>
          <p:nvPr/>
        </p:nvPicPr>
        <p:blipFill>
          <a:blip r:embed="rId4"/>
          <a:stretch>
            <a:fillRect/>
          </a:stretch>
        </p:blipFill>
        <p:spPr>
          <a:xfrm>
            <a:off x="3603825" y="2229678"/>
            <a:ext cx="7069854" cy="3853070"/>
          </a:xfrm>
          <a:prstGeom prst="rect">
            <a:avLst/>
          </a:prstGeom>
        </p:spPr>
      </p:pic>
    </p:spTree>
    <p:extLst>
      <p:ext uri="{BB962C8B-B14F-4D97-AF65-F5344CB8AC3E}">
        <p14:creationId xmlns:p14="http://schemas.microsoft.com/office/powerpoint/2010/main" val="1575257433"/>
      </p:ext>
    </p:extLst>
  </p:cSld>
  <p:clrMapOvr>
    <a:masterClrMapping/>
  </p:clrMapOvr>
  <p:extLst>
    <p:ext uri="{6950BFC3-D8DA-4A85-94F7-54DA5524770B}">
      <p188:commentRel xmlns:p188="http://schemas.microsoft.com/office/powerpoint/2018/8/main" r:id="rId2"/>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31A794ED-305E-2B71-2488-72C521A002B4}"/>
              </a:ext>
            </a:extLst>
          </p:cNvPr>
          <p:cNvSpPr>
            <a:spLocks noGrp="1"/>
          </p:cNvSpPr>
          <p:nvPr>
            <p:ph type="title"/>
          </p:nvPr>
        </p:nvSpPr>
        <p:spPr/>
        <p:txBody>
          <a:bodyPr/>
          <a:lstStyle/>
          <a:p>
            <a:endParaRPr lang="cs-CZ"/>
          </a:p>
        </p:txBody>
      </p:sp>
      <p:sp>
        <p:nvSpPr>
          <p:cNvPr id="3" name="Zástupný obsah 2">
            <a:extLst>
              <a:ext uri="{FF2B5EF4-FFF2-40B4-BE49-F238E27FC236}">
                <a16:creationId xmlns:a16="http://schemas.microsoft.com/office/drawing/2014/main" id="{4B714A8C-8DAC-CDF5-94AE-47A4B5051723}"/>
              </a:ext>
            </a:extLst>
          </p:cNvPr>
          <p:cNvSpPr>
            <a:spLocks noGrp="1"/>
          </p:cNvSpPr>
          <p:nvPr>
            <p:ph idx="1"/>
          </p:nvPr>
        </p:nvSpPr>
        <p:spPr/>
        <p:txBody>
          <a:bodyPr/>
          <a:lstStyle/>
          <a:p>
            <a:r>
              <a:rPr lang="cs-CZ" b="0" i="0" dirty="0">
                <a:solidFill>
                  <a:srgbClr val="000000"/>
                </a:solidFill>
                <a:effectLst/>
                <a:latin typeface="Noticia Text"/>
              </a:rPr>
              <a:t>Nicméně když bylo úkolem položit kameny kolmo k původní řadě, což už počítání vyžaduje, odhalili badatelé jasný vzorec. Výsledná studie, kterou loni publikovali, </a:t>
            </a:r>
            <a:r>
              <a:rPr lang="cs-CZ" b="1" i="0" dirty="0">
                <a:solidFill>
                  <a:srgbClr val="000000"/>
                </a:solidFill>
                <a:effectLst/>
                <a:latin typeface="Noticia Text"/>
              </a:rPr>
              <a:t>propojila schopnost splnit tento úkol se samotnou znalostí výrazů pro čísla</a:t>
            </a:r>
            <a:r>
              <a:rPr lang="cs-CZ" b="0" i="0" dirty="0">
                <a:solidFill>
                  <a:srgbClr val="000000"/>
                </a:solidFill>
                <a:effectLst/>
                <a:latin typeface="Noticia Text"/>
              </a:rPr>
              <a:t>. Ačkoli byli všichni členové kmene schopní napočítat </a:t>
            </a:r>
            <a:r>
              <a:rPr lang="cs-CZ" b="1" i="0" dirty="0">
                <a:solidFill>
                  <a:srgbClr val="FF0000"/>
                </a:solidFill>
                <a:effectLst/>
                <a:latin typeface="Noticia Text"/>
              </a:rPr>
              <a:t>do čtyř – což je schopnost rozšířená i mezi jinými savci – dobrovolníci zvládli vytvořit kolmou řadu jen do té míry, do jaké jim to umožnila znalost výrazů pro čísla. </a:t>
            </a:r>
            <a:r>
              <a:rPr lang="cs-CZ" b="0" i="0" dirty="0">
                <a:solidFill>
                  <a:srgbClr val="000000"/>
                </a:solidFill>
                <a:effectLst/>
                <a:latin typeface="Noticia Text"/>
              </a:rPr>
              <a:t>Když například někdo uměl čísla do patnáctky, dovedl uspořádat jen řadu o patnácti oblázcích.</a:t>
            </a:r>
            <a:endParaRPr lang="cs-CZ" dirty="0"/>
          </a:p>
        </p:txBody>
      </p:sp>
    </p:spTree>
    <p:extLst>
      <p:ext uri="{BB962C8B-B14F-4D97-AF65-F5344CB8AC3E}">
        <p14:creationId xmlns:p14="http://schemas.microsoft.com/office/powerpoint/2010/main" val="2408261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BD85AD15-D6F7-CDA7-ACBD-296E879FC0CB}"/>
              </a:ext>
            </a:extLst>
          </p:cNvPr>
          <p:cNvSpPr>
            <a:spLocks noGrp="1"/>
          </p:cNvSpPr>
          <p:nvPr>
            <p:ph type="title"/>
          </p:nvPr>
        </p:nvSpPr>
        <p:spPr/>
        <p:txBody>
          <a:bodyPr/>
          <a:lstStyle/>
          <a:p>
            <a:endParaRPr lang="cs-CZ"/>
          </a:p>
        </p:txBody>
      </p:sp>
      <p:sp>
        <p:nvSpPr>
          <p:cNvPr id="3" name="Zástupný obsah 2">
            <a:extLst>
              <a:ext uri="{FF2B5EF4-FFF2-40B4-BE49-F238E27FC236}">
                <a16:creationId xmlns:a16="http://schemas.microsoft.com/office/drawing/2014/main" id="{D463A675-510F-AA93-BA1F-F497F7A8C17E}"/>
              </a:ext>
            </a:extLst>
          </p:cNvPr>
          <p:cNvSpPr>
            <a:spLocks noGrp="1"/>
          </p:cNvSpPr>
          <p:nvPr>
            <p:ph idx="1"/>
          </p:nvPr>
        </p:nvSpPr>
        <p:spPr/>
        <p:txBody>
          <a:bodyPr>
            <a:normAutofit/>
          </a:bodyPr>
          <a:lstStyle/>
          <a:p>
            <a:pPr algn="l"/>
            <a:r>
              <a:rPr lang="cs-CZ" b="0" i="0" dirty="0">
                <a:solidFill>
                  <a:srgbClr val="000000"/>
                </a:solidFill>
                <a:effectLst/>
                <a:latin typeface="Noticia Text"/>
              </a:rPr>
              <a:t>V minulosti někteří vědci tvrdili, že lidé mohou používat různé kognitivní nástroje k počítání, a význam jazyka tak bagatelizovali. </a:t>
            </a:r>
          </a:p>
          <a:p>
            <a:pPr algn="l"/>
            <a:r>
              <a:rPr lang="cs-CZ" b="0" i="0" dirty="0">
                <a:solidFill>
                  <a:srgbClr val="000000"/>
                </a:solidFill>
                <a:effectLst/>
                <a:latin typeface="Noticia Text"/>
              </a:rPr>
              <a:t>jazyk může poskytnout lidem nové dovednosti, které by pro ně jinak byly nedosažitelné.</a:t>
            </a:r>
          </a:p>
          <a:p>
            <a:r>
              <a:rPr lang="cs-CZ" dirty="0"/>
              <a:t>21 = dvacet + 1</a:t>
            </a:r>
          </a:p>
          <a:p>
            <a:r>
              <a:rPr lang="cs-CZ" dirty="0"/>
              <a:t>Řecká písmena: I, IV ….</a:t>
            </a:r>
          </a:p>
          <a:p>
            <a:r>
              <a:rPr lang="cs-CZ" dirty="0"/>
              <a:t>Mezopotámie … 1=60=3600…</a:t>
            </a:r>
          </a:p>
        </p:txBody>
      </p:sp>
    </p:spTree>
    <p:extLst>
      <p:ext uri="{BB962C8B-B14F-4D97-AF65-F5344CB8AC3E}">
        <p14:creationId xmlns:p14="http://schemas.microsoft.com/office/powerpoint/2010/main" val="921077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7F540883-F70D-6C63-69B2-326B71B05A90}"/>
              </a:ext>
            </a:extLst>
          </p:cNvPr>
          <p:cNvSpPr>
            <a:spLocks noGrp="1"/>
          </p:cNvSpPr>
          <p:nvPr>
            <p:ph type="title"/>
          </p:nvPr>
        </p:nvSpPr>
        <p:spPr/>
        <p:txBody>
          <a:bodyPr/>
          <a:lstStyle/>
          <a:p>
            <a:r>
              <a:rPr lang="cs-CZ" dirty="0" err="1"/>
              <a:t>Conclusion</a:t>
            </a:r>
            <a:endParaRPr lang="cs-CZ" dirty="0"/>
          </a:p>
        </p:txBody>
      </p:sp>
      <p:sp>
        <p:nvSpPr>
          <p:cNvPr id="3" name="Zástupný obsah 2">
            <a:extLst>
              <a:ext uri="{FF2B5EF4-FFF2-40B4-BE49-F238E27FC236}">
                <a16:creationId xmlns:a16="http://schemas.microsoft.com/office/drawing/2014/main" id="{BB2D4484-9C93-7C74-CF86-69AC2DED6103}"/>
              </a:ext>
            </a:extLst>
          </p:cNvPr>
          <p:cNvSpPr>
            <a:spLocks noGrp="1"/>
          </p:cNvSpPr>
          <p:nvPr>
            <p:ph idx="1"/>
          </p:nvPr>
        </p:nvSpPr>
        <p:spPr/>
        <p:txBody>
          <a:bodyPr/>
          <a:lstStyle/>
          <a:p>
            <a:r>
              <a:rPr lang="cs-CZ" dirty="0"/>
              <a:t>Čím víc se toho děti ve škole naučí, tím líp – to je jasný.</a:t>
            </a:r>
          </a:p>
          <a:p>
            <a:r>
              <a:rPr lang="cs-CZ" dirty="0"/>
              <a:t>Mezi jazykem a myšlením existuje silná spojitost!</a:t>
            </a:r>
          </a:p>
          <a:p>
            <a:r>
              <a:rPr lang="cs-CZ" dirty="0"/>
              <a:t>kultivovat projev svůj i žáků, nabízet úplně nové situace, nová slova, nové kontexty</a:t>
            </a:r>
          </a:p>
        </p:txBody>
      </p:sp>
    </p:spTree>
    <p:extLst>
      <p:ext uri="{BB962C8B-B14F-4D97-AF65-F5344CB8AC3E}">
        <p14:creationId xmlns:p14="http://schemas.microsoft.com/office/powerpoint/2010/main" val="17579440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EE81E555-AFB2-100F-0B86-C40E57009B33}"/>
              </a:ext>
            </a:extLst>
          </p:cNvPr>
          <p:cNvSpPr>
            <a:spLocks noGrp="1"/>
          </p:cNvSpPr>
          <p:nvPr>
            <p:ph type="title"/>
          </p:nvPr>
        </p:nvSpPr>
        <p:spPr/>
        <p:txBody>
          <a:bodyPr/>
          <a:lstStyle/>
          <a:p>
            <a:endParaRPr lang="cs-CZ"/>
          </a:p>
        </p:txBody>
      </p:sp>
      <p:sp>
        <p:nvSpPr>
          <p:cNvPr id="3" name="Zástupný obsah 2">
            <a:extLst>
              <a:ext uri="{FF2B5EF4-FFF2-40B4-BE49-F238E27FC236}">
                <a16:creationId xmlns:a16="http://schemas.microsoft.com/office/drawing/2014/main" id="{B2E0BB81-D249-6793-EF65-53D092063324}"/>
              </a:ext>
            </a:extLst>
          </p:cNvPr>
          <p:cNvSpPr>
            <a:spLocks noGrp="1"/>
          </p:cNvSpPr>
          <p:nvPr>
            <p:ph idx="1"/>
          </p:nvPr>
        </p:nvSpPr>
        <p:spPr/>
        <p:txBody>
          <a:bodyPr/>
          <a:lstStyle/>
          <a:p>
            <a:r>
              <a:rPr lang="cs-CZ" dirty="0">
                <a:hlinkClick r:id="rId2"/>
              </a:rPr>
              <a:t>https://www.irozhlas.cz/zivotni-styl/spolecnost/podcast-vinohradska-12-izolovane-jazyky_2308040600_cen#transkripce</a:t>
            </a:r>
            <a:endParaRPr lang="cs-CZ" dirty="0"/>
          </a:p>
          <a:p>
            <a:endParaRPr lang="cs-CZ" dirty="0"/>
          </a:p>
          <a:p>
            <a:r>
              <a:rPr lang="cs-CZ" dirty="0">
                <a:hlinkClick r:id="rId3"/>
              </a:rPr>
              <a:t>https://www.youtube.com/watch?v=Vp570S6Plt8&amp;ab_channel=WIRED</a:t>
            </a:r>
            <a:endParaRPr lang="cs-CZ" dirty="0"/>
          </a:p>
          <a:p>
            <a:endParaRPr lang="cs-CZ" dirty="0"/>
          </a:p>
          <a:p>
            <a:endParaRPr lang="cs-CZ" dirty="0"/>
          </a:p>
        </p:txBody>
      </p:sp>
    </p:spTree>
    <p:extLst>
      <p:ext uri="{BB962C8B-B14F-4D97-AF65-F5344CB8AC3E}">
        <p14:creationId xmlns:p14="http://schemas.microsoft.com/office/powerpoint/2010/main" val="2491494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0885429F-3A7F-C300-B5F5-608B938C2695}"/>
              </a:ext>
            </a:extLst>
          </p:cNvPr>
          <p:cNvSpPr>
            <a:spLocks noGrp="1"/>
          </p:cNvSpPr>
          <p:nvPr>
            <p:ph type="title"/>
          </p:nvPr>
        </p:nvSpPr>
        <p:spPr/>
        <p:txBody>
          <a:bodyPr>
            <a:normAutofit/>
          </a:bodyPr>
          <a:lstStyle/>
          <a:p>
            <a:r>
              <a:rPr lang="cs-CZ" dirty="0"/>
              <a:t>KONCEPT NEKONEČNA – A jak to vlastně vysvětlit MŠ/ZŠ/SŠ/VŠ</a:t>
            </a:r>
          </a:p>
        </p:txBody>
      </p:sp>
      <p:sp>
        <p:nvSpPr>
          <p:cNvPr id="3" name="Zástupný obsah 2">
            <a:extLst>
              <a:ext uri="{FF2B5EF4-FFF2-40B4-BE49-F238E27FC236}">
                <a16:creationId xmlns:a16="http://schemas.microsoft.com/office/drawing/2014/main" id="{9DD30C7A-3A1D-F79B-D0C9-372B917BA4FE}"/>
              </a:ext>
            </a:extLst>
          </p:cNvPr>
          <p:cNvSpPr>
            <a:spLocks noGrp="1"/>
          </p:cNvSpPr>
          <p:nvPr>
            <p:ph idx="1"/>
          </p:nvPr>
        </p:nvSpPr>
        <p:spPr/>
        <p:txBody>
          <a:bodyPr/>
          <a:lstStyle/>
          <a:p>
            <a:r>
              <a:rPr lang="cs-CZ" dirty="0"/>
              <a:t>1) Co je nekonečno? – opakem je vlastně něco, co dokážeme spočítat</a:t>
            </a:r>
          </a:p>
          <a:p>
            <a:endParaRPr lang="cs-CZ" dirty="0"/>
          </a:p>
        </p:txBody>
      </p:sp>
      <p:pic>
        <p:nvPicPr>
          <p:cNvPr id="6" name="Obrázek 5">
            <a:extLst>
              <a:ext uri="{FF2B5EF4-FFF2-40B4-BE49-F238E27FC236}">
                <a16:creationId xmlns:a16="http://schemas.microsoft.com/office/drawing/2014/main" id="{AADE113A-5B67-DA4C-830B-445C461FE47E}"/>
              </a:ext>
            </a:extLst>
          </p:cNvPr>
          <p:cNvPicPr>
            <a:picLocks noChangeAspect="1"/>
          </p:cNvPicPr>
          <p:nvPr/>
        </p:nvPicPr>
        <p:blipFill>
          <a:blip r:embed="rId2"/>
          <a:stretch>
            <a:fillRect/>
          </a:stretch>
        </p:blipFill>
        <p:spPr>
          <a:xfrm>
            <a:off x="1266437" y="2409338"/>
            <a:ext cx="2381250" cy="3457575"/>
          </a:xfrm>
          <a:prstGeom prst="rect">
            <a:avLst/>
          </a:prstGeom>
        </p:spPr>
      </p:pic>
      <p:sp>
        <p:nvSpPr>
          <p:cNvPr id="7" name="TextovéPole 6">
            <a:extLst>
              <a:ext uri="{FF2B5EF4-FFF2-40B4-BE49-F238E27FC236}">
                <a16:creationId xmlns:a16="http://schemas.microsoft.com/office/drawing/2014/main" id="{4A58BC9F-5A0D-171B-6F4E-33C1D4730A57}"/>
              </a:ext>
            </a:extLst>
          </p:cNvPr>
          <p:cNvSpPr txBox="1"/>
          <p:nvPr/>
        </p:nvSpPr>
        <p:spPr>
          <a:xfrm>
            <a:off x="2360542" y="2663686"/>
            <a:ext cx="3831536" cy="369332"/>
          </a:xfrm>
          <a:prstGeom prst="rect">
            <a:avLst/>
          </a:prstGeom>
          <a:noFill/>
        </p:spPr>
        <p:txBody>
          <a:bodyPr wrap="square" rtlCol="0">
            <a:spAutoFit/>
          </a:bodyPr>
          <a:lstStyle/>
          <a:p>
            <a:r>
              <a:rPr lang="cs-CZ" dirty="0"/>
              <a:t>Kolik bonbonů je ve sklenici?</a:t>
            </a:r>
          </a:p>
        </p:txBody>
      </p:sp>
      <p:pic>
        <p:nvPicPr>
          <p:cNvPr id="8" name="Obrázek 7">
            <a:extLst>
              <a:ext uri="{FF2B5EF4-FFF2-40B4-BE49-F238E27FC236}">
                <a16:creationId xmlns:a16="http://schemas.microsoft.com/office/drawing/2014/main" id="{4C48A25F-C46A-9959-E0DF-FBF419C9B05D}"/>
              </a:ext>
            </a:extLst>
          </p:cNvPr>
          <p:cNvPicPr>
            <a:picLocks noChangeAspect="1"/>
          </p:cNvPicPr>
          <p:nvPr/>
        </p:nvPicPr>
        <p:blipFill>
          <a:blip r:embed="rId3"/>
          <a:stretch>
            <a:fillRect/>
          </a:stretch>
        </p:blipFill>
        <p:spPr>
          <a:xfrm>
            <a:off x="7484164" y="2741266"/>
            <a:ext cx="4056577" cy="2708069"/>
          </a:xfrm>
          <a:prstGeom prst="rect">
            <a:avLst/>
          </a:prstGeom>
        </p:spPr>
      </p:pic>
      <p:sp>
        <p:nvSpPr>
          <p:cNvPr id="9" name="TextovéPole 8">
            <a:extLst>
              <a:ext uri="{FF2B5EF4-FFF2-40B4-BE49-F238E27FC236}">
                <a16:creationId xmlns:a16="http://schemas.microsoft.com/office/drawing/2014/main" id="{96C0A821-8997-87B8-261F-6A42C6F9781D}"/>
              </a:ext>
            </a:extLst>
          </p:cNvPr>
          <p:cNvSpPr txBox="1"/>
          <p:nvPr/>
        </p:nvSpPr>
        <p:spPr>
          <a:xfrm>
            <a:off x="8544315" y="5866913"/>
            <a:ext cx="2915502" cy="369332"/>
          </a:xfrm>
          <a:prstGeom prst="rect">
            <a:avLst/>
          </a:prstGeom>
          <a:noFill/>
        </p:spPr>
        <p:txBody>
          <a:bodyPr wrap="square" rtlCol="0">
            <a:spAutoFit/>
          </a:bodyPr>
          <a:lstStyle/>
          <a:p>
            <a:r>
              <a:rPr lang="cs-CZ" dirty="0"/>
              <a:t>Kolik třpytek je ve sklenici?</a:t>
            </a:r>
          </a:p>
        </p:txBody>
      </p:sp>
    </p:spTree>
    <p:extLst>
      <p:ext uri="{BB962C8B-B14F-4D97-AF65-F5344CB8AC3E}">
        <p14:creationId xmlns:p14="http://schemas.microsoft.com/office/powerpoint/2010/main" val="502837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obsah 2">
            <a:extLst>
              <a:ext uri="{FF2B5EF4-FFF2-40B4-BE49-F238E27FC236}">
                <a16:creationId xmlns:a16="http://schemas.microsoft.com/office/drawing/2014/main" id="{7CB6D5DE-8BD5-4675-A029-948BF796D01E}"/>
              </a:ext>
            </a:extLst>
          </p:cNvPr>
          <p:cNvSpPr>
            <a:spLocks noGrp="1"/>
          </p:cNvSpPr>
          <p:nvPr>
            <p:ph idx="1"/>
          </p:nvPr>
        </p:nvSpPr>
        <p:spPr/>
        <p:txBody>
          <a:bodyPr/>
          <a:lstStyle/>
          <a:p>
            <a:r>
              <a:rPr lang="cs-CZ" dirty="0"/>
              <a:t>Kolik sklenic třpytek bychom potřebovali, abychom dostali nekonečně mnoho třpytek?</a:t>
            </a:r>
          </a:p>
          <a:p>
            <a:endParaRPr lang="cs-CZ" dirty="0"/>
          </a:p>
          <a:p>
            <a:endParaRPr lang="cs-CZ" dirty="0"/>
          </a:p>
          <a:p>
            <a:r>
              <a:rPr lang="cs-CZ" dirty="0"/>
              <a:t>Když si představím nekonečně mnoho těchto sklenic, vešly by se sem do třídy?</a:t>
            </a:r>
          </a:p>
          <a:p>
            <a:endParaRPr lang="cs-CZ" dirty="0"/>
          </a:p>
        </p:txBody>
      </p:sp>
    </p:spTree>
    <p:extLst>
      <p:ext uri="{BB962C8B-B14F-4D97-AF65-F5344CB8AC3E}">
        <p14:creationId xmlns:p14="http://schemas.microsoft.com/office/powerpoint/2010/main" val="3450686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obsah 2">
            <a:extLst>
              <a:ext uri="{FF2B5EF4-FFF2-40B4-BE49-F238E27FC236}">
                <a16:creationId xmlns:a16="http://schemas.microsoft.com/office/drawing/2014/main" id="{3A6CCFE9-9C2A-6A1E-68FE-5A9C4BE2F461}"/>
              </a:ext>
            </a:extLst>
          </p:cNvPr>
          <p:cNvSpPr>
            <a:spLocks noGrp="1"/>
          </p:cNvSpPr>
          <p:nvPr>
            <p:ph idx="1"/>
          </p:nvPr>
        </p:nvSpPr>
        <p:spPr>
          <a:xfrm>
            <a:off x="962025" y="673100"/>
            <a:ext cx="10515600" cy="4351338"/>
          </a:xfrm>
        </p:spPr>
        <p:txBody>
          <a:bodyPr/>
          <a:lstStyle/>
          <a:p>
            <a:r>
              <a:rPr lang="cs-CZ" dirty="0"/>
              <a:t>2) Co je nekonečno? – Něco, co nemá konec.</a:t>
            </a:r>
          </a:p>
          <a:p>
            <a:r>
              <a:rPr lang="cs-CZ" dirty="0"/>
              <a:t>Nekonečno jako číslo – označuje nějaký počet – nekonečný počet</a:t>
            </a:r>
          </a:p>
          <a:p>
            <a:r>
              <a:rPr lang="cs-CZ" dirty="0"/>
              <a:t>Aritmetika nekonečna</a:t>
            </a:r>
          </a:p>
          <a:p>
            <a:r>
              <a:rPr lang="cs-CZ" dirty="0"/>
              <a:t>Je nekonečno reálné číslo?</a:t>
            </a:r>
          </a:p>
          <a:p>
            <a:endParaRPr lang="cs-CZ" dirty="0"/>
          </a:p>
        </p:txBody>
      </p:sp>
      <p:pic>
        <p:nvPicPr>
          <p:cNvPr id="4" name="Obrázek 3">
            <a:extLst>
              <a:ext uri="{FF2B5EF4-FFF2-40B4-BE49-F238E27FC236}">
                <a16:creationId xmlns:a16="http://schemas.microsoft.com/office/drawing/2014/main" id="{A6C8C536-B2A6-D043-DE18-1D6865277B5C}"/>
              </a:ext>
            </a:extLst>
          </p:cNvPr>
          <p:cNvPicPr>
            <a:picLocks noChangeAspect="1"/>
          </p:cNvPicPr>
          <p:nvPr/>
        </p:nvPicPr>
        <p:blipFill>
          <a:blip r:embed="rId2"/>
          <a:stretch>
            <a:fillRect/>
          </a:stretch>
        </p:blipFill>
        <p:spPr>
          <a:xfrm>
            <a:off x="5314950" y="1765298"/>
            <a:ext cx="5153025" cy="4981259"/>
          </a:xfrm>
          <a:prstGeom prst="rect">
            <a:avLst/>
          </a:prstGeom>
        </p:spPr>
      </p:pic>
    </p:spTree>
    <p:extLst>
      <p:ext uri="{BB962C8B-B14F-4D97-AF65-F5344CB8AC3E}">
        <p14:creationId xmlns:p14="http://schemas.microsoft.com/office/powerpoint/2010/main" val="23585832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obsah 2">
            <a:extLst>
              <a:ext uri="{FF2B5EF4-FFF2-40B4-BE49-F238E27FC236}">
                <a16:creationId xmlns:a16="http://schemas.microsoft.com/office/drawing/2014/main" id="{14ACA268-F8DC-60CC-2FAB-96635B9FADA7}"/>
              </a:ext>
            </a:extLst>
          </p:cNvPr>
          <p:cNvSpPr>
            <a:spLocks noGrp="1"/>
          </p:cNvSpPr>
          <p:nvPr>
            <p:ph idx="1"/>
          </p:nvPr>
        </p:nvSpPr>
        <p:spPr>
          <a:xfrm>
            <a:off x="981075" y="892175"/>
            <a:ext cx="10515600" cy="4351338"/>
          </a:xfrm>
        </p:spPr>
        <p:txBody>
          <a:bodyPr/>
          <a:lstStyle/>
          <a:p>
            <a:r>
              <a:rPr lang="cs-CZ" dirty="0"/>
              <a:t>Hilbertův hotel </a:t>
            </a:r>
          </a:p>
        </p:txBody>
      </p:sp>
      <p:pic>
        <p:nvPicPr>
          <p:cNvPr id="4" name="Obrázek 3">
            <a:extLst>
              <a:ext uri="{FF2B5EF4-FFF2-40B4-BE49-F238E27FC236}">
                <a16:creationId xmlns:a16="http://schemas.microsoft.com/office/drawing/2014/main" id="{9B71D316-652E-228A-F91E-2AAE5FE117C9}"/>
              </a:ext>
            </a:extLst>
          </p:cNvPr>
          <p:cNvPicPr>
            <a:picLocks noChangeAspect="1"/>
          </p:cNvPicPr>
          <p:nvPr/>
        </p:nvPicPr>
        <p:blipFill>
          <a:blip r:embed="rId2"/>
          <a:stretch>
            <a:fillRect/>
          </a:stretch>
        </p:blipFill>
        <p:spPr>
          <a:xfrm>
            <a:off x="695325" y="1391225"/>
            <a:ext cx="10801350" cy="2819275"/>
          </a:xfrm>
          <a:prstGeom prst="rect">
            <a:avLst/>
          </a:prstGeom>
        </p:spPr>
      </p:pic>
      <p:sp>
        <p:nvSpPr>
          <p:cNvPr id="5" name="TextovéPole 4">
            <a:extLst>
              <a:ext uri="{FF2B5EF4-FFF2-40B4-BE49-F238E27FC236}">
                <a16:creationId xmlns:a16="http://schemas.microsoft.com/office/drawing/2014/main" id="{8E1B987A-25AE-D089-B922-B79BBE305EED}"/>
              </a:ext>
            </a:extLst>
          </p:cNvPr>
          <p:cNvSpPr txBox="1"/>
          <p:nvPr/>
        </p:nvSpPr>
        <p:spPr>
          <a:xfrm>
            <a:off x="3200400" y="4781550"/>
            <a:ext cx="4400550" cy="369332"/>
          </a:xfrm>
          <a:prstGeom prst="rect">
            <a:avLst/>
          </a:prstGeom>
          <a:noFill/>
        </p:spPr>
        <p:txBody>
          <a:bodyPr wrap="square" rtlCol="0">
            <a:spAutoFit/>
          </a:bodyPr>
          <a:lstStyle/>
          <a:p>
            <a:r>
              <a:rPr lang="cs-CZ" dirty="0"/>
              <a:t>1+nekonečno = nekonečno</a:t>
            </a:r>
          </a:p>
        </p:txBody>
      </p:sp>
    </p:spTree>
    <p:extLst>
      <p:ext uri="{BB962C8B-B14F-4D97-AF65-F5344CB8AC3E}">
        <p14:creationId xmlns:p14="http://schemas.microsoft.com/office/powerpoint/2010/main" val="2221973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D892CED6-EA59-B999-229B-D94320B2C9B7}"/>
              </a:ext>
            </a:extLst>
          </p:cNvPr>
          <p:cNvSpPr>
            <a:spLocks noGrp="1"/>
          </p:cNvSpPr>
          <p:nvPr>
            <p:ph type="title"/>
          </p:nvPr>
        </p:nvSpPr>
        <p:spPr/>
        <p:txBody>
          <a:bodyPr/>
          <a:lstStyle/>
          <a:p>
            <a:endParaRPr lang="cs-CZ"/>
          </a:p>
        </p:txBody>
      </p:sp>
      <p:sp>
        <p:nvSpPr>
          <p:cNvPr id="3" name="Zástupný obsah 2">
            <a:extLst>
              <a:ext uri="{FF2B5EF4-FFF2-40B4-BE49-F238E27FC236}">
                <a16:creationId xmlns:a16="http://schemas.microsoft.com/office/drawing/2014/main" id="{2D600B39-4ED8-955D-EF1F-568A2CCC55A8}"/>
              </a:ext>
            </a:extLst>
          </p:cNvPr>
          <p:cNvSpPr>
            <a:spLocks noGrp="1"/>
          </p:cNvSpPr>
          <p:nvPr>
            <p:ph idx="1"/>
          </p:nvPr>
        </p:nvSpPr>
        <p:spPr/>
        <p:txBody>
          <a:bodyPr/>
          <a:lstStyle/>
          <a:p>
            <a:r>
              <a:rPr lang="cs-CZ" dirty="0"/>
              <a:t>3) Jak je nekonečno velké? – Nekonečně. </a:t>
            </a:r>
          </a:p>
          <a:p>
            <a:r>
              <a:rPr lang="cs-CZ" dirty="0"/>
              <a:t>Kardinalita nekonečna – číselné množiny – N, Z, Q, R</a:t>
            </a:r>
          </a:p>
          <a:p>
            <a:endParaRPr lang="cs-CZ" dirty="0"/>
          </a:p>
        </p:txBody>
      </p:sp>
      <p:pic>
        <p:nvPicPr>
          <p:cNvPr id="4" name="Obrázek 3">
            <a:extLst>
              <a:ext uri="{FF2B5EF4-FFF2-40B4-BE49-F238E27FC236}">
                <a16:creationId xmlns:a16="http://schemas.microsoft.com/office/drawing/2014/main" id="{49543CC2-5198-23B3-D375-B07979D082CC}"/>
              </a:ext>
            </a:extLst>
          </p:cNvPr>
          <p:cNvPicPr>
            <a:picLocks noChangeAspect="1"/>
          </p:cNvPicPr>
          <p:nvPr/>
        </p:nvPicPr>
        <p:blipFill>
          <a:blip r:embed="rId2"/>
          <a:stretch>
            <a:fillRect/>
          </a:stretch>
        </p:blipFill>
        <p:spPr>
          <a:xfrm>
            <a:off x="1257300" y="2953544"/>
            <a:ext cx="3028950" cy="3028950"/>
          </a:xfrm>
          <a:prstGeom prst="rect">
            <a:avLst/>
          </a:prstGeom>
        </p:spPr>
      </p:pic>
      <p:sp>
        <p:nvSpPr>
          <p:cNvPr id="5" name="TextovéPole 4">
            <a:extLst>
              <a:ext uri="{FF2B5EF4-FFF2-40B4-BE49-F238E27FC236}">
                <a16:creationId xmlns:a16="http://schemas.microsoft.com/office/drawing/2014/main" id="{AFAC8D49-BA21-5B04-44BF-239D3F02FF53}"/>
              </a:ext>
            </a:extLst>
          </p:cNvPr>
          <p:cNvSpPr txBox="1"/>
          <p:nvPr/>
        </p:nvSpPr>
        <p:spPr>
          <a:xfrm>
            <a:off x="4914899" y="4514850"/>
            <a:ext cx="4162425" cy="369332"/>
          </a:xfrm>
          <a:prstGeom prst="rect">
            <a:avLst/>
          </a:prstGeom>
          <a:noFill/>
        </p:spPr>
        <p:txBody>
          <a:bodyPr wrap="square" rtlCol="0">
            <a:spAutoFit/>
          </a:bodyPr>
          <a:lstStyle/>
          <a:p>
            <a:r>
              <a:rPr lang="cs-CZ" dirty="0" err="1"/>
              <a:t>Cantorův</a:t>
            </a:r>
            <a:r>
              <a:rPr lang="cs-CZ" dirty="0"/>
              <a:t> paradox nekonečna</a:t>
            </a:r>
          </a:p>
        </p:txBody>
      </p:sp>
    </p:spTree>
    <p:extLst>
      <p:ext uri="{BB962C8B-B14F-4D97-AF65-F5344CB8AC3E}">
        <p14:creationId xmlns:p14="http://schemas.microsoft.com/office/powerpoint/2010/main" val="2485824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47E0BD4E-4C13-9352-0045-DF0FD0CA0600}"/>
              </a:ext>
            </a:extLst>
          </p:cNvPr>
          <p:cNvSpPr>
            <a:spLocks noGrp="1"/>
          </p:cNvSpPr>
          <p:nvPr>
            <p:ph type="title"/>
          </p:nvPr>
        </p:nvSpPr>
        <p:spPr/>
        <p:txBody>
          <a:bodyPr/>
          <a:lstStyle/>
          <a:p>
            <a:endParaRPr lang="cs-CZ"/>
          </a:p>
        </p:txBody>
      </p:sp>
      <p:sp>
        <p:nvSpPr>
          <p:cNvPr id="3" name="Zástupný obsah 2">
            <a:extLst>
              <a:ext uri="{FF2B5EF4-FFF2-40B4-BE49-F238E27FC236}">
                <a16:creationId xmlns:a16="http://schemas.microsoft.com/office/drawing/2014/main" id="{D6737A52-8AFE-8B24-B92B-8361A0489429}"/>
              </a:ext>
            </a:extLst>
          </p:cNvPr>
          <p:cNvSpPr>
            <a:spLocks noGrp="1"/>
          </p:cNvSpPr>
          <p:nvPr>
            <p:ph idx="1"/>
          </p:nvPr>
        </p:nvSpPr>
        <p:spPr/>
        <p:txBody>
          <a:bodyPr/>
          <a:lstStyle/>
          <a:p>
            <a:r>
              <a:rPr lang="cs-CZ" dirty="0"/>
              <a:t>4) Kde se potkají rovnoběžné přímky? V nekonečnu.</a:t>
            </a:r>
          </a:p>
          <a:p>
            <a:r>
              <a:rPr lang="cs-CZ" dirty="0"/>
              <a:t>Geometrické nekonečno</a:t>
            </a:r>
          </a:p>
        </p:txBody>
      </p:sp>
      <p:pic>
        <p:nvPicPr>
          <p:cNvPr id="4" name="Obrázek 3">
            <a:extLst>
              <a:ext uri="{FF2B5EF4-FFF2-40B4-BE49-F238E27FC236}">
                <a16:creationId xmlns:a16="http://schemas.microsoft.com/office/drawing/2014/main" id="{A73983C6-1F62-78F7-5A4F-EB485EE3DD32}"/>
              </a:ext>
            </a:extLst>
          </p:cNvPr>
          <p:cNvPicPr>
            <a:picLocks noChangeAspect="1"/>
          </p:cNvPicPr>
          <p:nvPr/>
        </p:nvPicPr>
        <p:blipFill>
          <a:blip r:embed="rId2"/>
          <a:stretch>
            <a:fillRect/>
          </a:stretch>
        </p:blipFill>
        <p:spPr>
          <a:xfrm>
            <a:off x="4762500" y="3063875"/>
            <a:ext cx="6096000" cy="3429000"/>
          </a:xfrm>
          <a:prstGeom prst="rect">
            <a:avLst/>
          </a:prstGeom>
        </p:spPr>
      </p:pic>
      <p:pic>
        <p:nvPicPr>
          <p:cNvPr id="5" name="Obrázek 4">
            <a:extLst>
              <a:ext uri="{FF2B5EF4-FFF2-40B4-BE49-F238E27FC236}">
                <a16:creationId xmlns:a16="http://schemas.microsoft.com/office/drawing/2014/main" id="{75141DF0-867F-18E1-5EE9-923FF7A00B9B}"/>
              </a:ext>
            </a:extLst>
          </p:cNvPr>
          <p:cNvPicPr>
            <a:picLocks noChangeAspect="1"/>
          </p:cNvPicPr>
          <p:nvPr/>
        </p:nvPicPr>
        <p:blipFill>
          <a:blip r:embed="rId3"/>
          <a:stretch>
            <a:fillRect/>
          </a:stretch>
        </p:blipFill>
        <p:spPr>
          <a:xfrm>
            <a:off x="921682" y="2909094"/>
            <a:ext cx="3097867" cy="3738562"/>
          </a:xfrm>
          <a:prstGeom prst="rect">
            <a:avLst/>
          </a:prstGeom>
        </p:spPr>
      </p:pic>
    </p:spTree>
    <p:extLst>
      <p:ext uri="{BB962C8B-B14F-4D97-AF65-F5344CB8AC3E}">
        <p14:creationId xmlns:p14="http://schemas.microsoft.com/office/powerpoint/2010/main" val="4216869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EB449029-E41F-29A2-E4B6-88E49A4551B7}"/>
              </a:ext>
            </a:extLst>
          </p:cNvPr>
          <p:cNvSpPr>
            <a:spLocks noGrp="1"/>
          </p:cNvSpPr>
          <p:nvPr>
            <p:ph type="title"/>
          </p:nvPr>
        </p:nvSpPr>
        <p:spPr>
          <a:xfrm>
            <a:off x="647700" y="0"/>
            <a:ext cx="10515600" cy="1325563"/>
          </a:xfrm>
        </p:spPr>
        <p:txBody>
          <a:bodyPr/>
          <a:lstStyle/>
          <a:p>
            <a:r>
              <a:rPr lang="cs-CZ" dirty="0"/>
              <a:t>KONCEPT DĚLENÍ NULOU</a:t>
            </a:r>
          </a:p>
        </p:txBody>
      </p:sp>
      <p:sp>
        <p:nvSpPr>
          <p:cNvPr id="3" name="Zástupný obsah 2">
            <a:extLst>
              <a:ext uri="{FF2B5EF4-FFF2-40B4-BE49-F238E27FC236}">
                <a16:creationId xmlns:a16="http://schemas.microsoft.com/office/drawing/2014/main" id="{CDB10D27-C197-2D34-1509-16CA265A85C0}"/>
              </a:ext>
            </a:extLst>
          </p:cNvPr>
          <p:cNvSpPr>
            <a:spLocks noGrp="1"/>
          </p:cNvSpPr>
          <p:nvPr>
            <p:ph idx="1"/>
          </p:nvPr>
        </p:nvSpPr>
        <p:spPr>
          <a:xfrm>
            <a:off x="647700" y="1025525"/>
            <a:ext cx="10515600" cy="4351338"/>
          </a:xfrm>
        </p:spPr>
        <p:txBody>
          <a:bodyPr/>
          <a:lstStyle/>
          <a:p>
            <a:r>
              <a:rPr lang="cs-CZ" dirty="0"/>
              <a:t>1) AXIOMATICKY, 11. přikázání: Nulou se nedělí ani v neděli</a:t>
            </a:r>
          </a:p>
          <a:p>
            <a:r>
              <a:rPr lang="cs-CZ" dirty="0"/>
              <a:t>2) Spor definic – práce se zlomky/násobení nulou</a:t>
            </a:r>
          </a:p>
          <a:p>
            <a:r>
              <a:rPr lang="cs-CZ" dirty="0"/>
              <a:t>3) Intuitivní limitní přechod – zvětšovat a zmenšovat zlomky, ukázat také na číselné ose – předpokládá pokročilou matematickou dovednost</a:t>
            </a:r>
          </a:p>
        </p:txBody>
      </p:sp>
      <p:pic>
        <p:nvPicPr>
          <p:cNvPr id="4" name="Obrázek 3">
            <a:extLst>
              <a:ext uri="{FF2B5EF4-FFF2-40B4-BE49-F238E27FC236}">
                <a16:creationId xmlns:a16="http://schemas.microsoft.com/office/drawing/2014/main" id="{A958B1A5-5A14-44A1-B6E0-AB26E70F75A4}"/>
              </a:ext>
            </a:extLst>
          </p:cNvPr>
          <p:cNvPicPr>
            <a:picLocks noChangeAspect="1"/>
          </p:cNvPicPr>
          <p:nvPr/>
        </p:nvPicPr>
        <p:blipFill>
          <a:blip r:embed="rId2"/>
          <a:stretch>
            <a:fillRect/>
          </a:stretch>
        </p:blipFill>
        <p:spPr>
          <a:xfrm>
            <a:off x="3124200" y="3045358"/>
            <a:ext cx="4810513" cy="3607885"/>
          </a:xfrm>
          <a:prstGeom prst="rect">
            <a:avLst/>
          </a:prstGeom>
        </p:spPr>
      </p:pic>
    </p:spTree>
    <p:extLst>
      <p:ext uri="{BB962C8B-B14F-4D97-AF65-F5344CB8AC3E}">
        <p14:creationId xmlns:p14="http://schemas.microsoft.com/office/powerpoint/2010/main" val="3273520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51426B51-B8E9-FE44-4237-FE78276CAD2B}"/>
              </a:ext>
            </a:extLst>
          </p:cNvPr>
          <p:cNvSpPr>
            <a:spLocks noGrp="1"/>
          </p:cNvSpPr>
          <p:nvPr>
            <p:ph type="title"/>
          </p:nvPr>
        </p:nvSpPr>
        <p:spPr/>
        <p:txBody>
          <a:bodyPr/>
          <a:lstStyle/>
          <a:p>
            <a:r>
              <a:rPr lang="cs-CZ" dirty="0">
                <a:solidFill>
                  <a:srgbClr val="FF0000"/>
                </a:solidFill>
              </a:rPr>
              <a:t>KONCEPT ČÍSEL V JAZYCE DLE V12</a:t>
            </a:r>
          </a:p>
        </p:txBody>
      </p:sp>
      <p:sp>
        <p:nvSpPr>
          <p:cNvPr id="3" name="Zástupný obsah 2">
            <a:extLst>
              <a:ext uri="{FF2B5EF4-FFF2-40B4-BE49-F238E27FC236}">
                <a16:creationId xmlns:a16="http://schemas.microsoft.com/office/drawing/2014/main" id="{1316D734-B0A2-E626-3A50-8C60DDC665E0}"/>
              </a:ext>
            </a:extLst>
          </p:cNvPr>
          <p:cNvSpPr>
            <a:spLocks noGrp="1"/>
          </p:cNvSpPr>
          <p:nvPr>
            <p:ph idx="1"/>
          </p:nvPr>
        </p:nvSpPr>
        <p:spPr>
          <a:xfrm>
            <a:off x="838200" y="1549400"/>
            <a:ext cx="10515600" cy="4351338"/>
          </a:xfrm>
        </p:spPr>
        <p:txBody>
          <a:bodyPr>
            <a:normAutofit/>
          </a:bodyPr>
          <a:lstStyle/>
          <a:p>
            <a:r>
              <a:rPr lang="cs-CZ" b="0" i="0" dirty="0">
                <a:solidFill>
                  <a:srgbClr val="000000"/>
                </a:solidFill>
                <a:effectLst/>
                <a:latin typeface="Noticia Text"/>
              </a:rPr>
              <a:t> 7400 dnes užívaných řečí,  dvě stovky jazykových izolátů</a:t>
            </a:r>
          </a:p>
          <a:p>
            <a:r>
              <a:rPr lang="cs-CZ" b="0" i="0" dirty="0">
                <a:solidFill>
                  <a:srgbClr val="000000"/>
                </a:solidFill>
                <a:effectLst/>
                <a:latin typeface="Noticia Text"/>
              </a:rPr>
              <a:t> až 30 procent by jich mohlo zmizet do konce tohoto století – dnes neaktuální, možno využít AI aby se jazyk naučila a tím ho vlastně zachovala</a:t>
            </a:r>
          </a:p>
          <a:p>
            <a:r>
              <a:rPr lang="cs-CZ" dirty="0"/>
              <a:t>Řeč kmene </a:t>
            </a:r>
            <a:r>
              <a:rPr lang="cs-CZ" dirty="0" err="1"/>
              <a:t>Kusunda</a:t>
            </a:r>
            <a:r>
              <a:rPr lang="cs-CZ" dirty="0"/>
              <a:t>, Nepál – chybí slovíčko pro </a:t>
            </a:r>
            <a:r>
              <a:rPr lang="cs-CZ" dirty="0">
                <a:hlinkClick r:id="rId2"/>
              </a:rPr>
              <a:t>zápor</a:t>
            </a:r>
            <a:endParaRPr lang="cs-CZ" dirty="0"/>
          </a:p>
          <a:p>
            <a:endParaRPr lang="cs-CZ" dirty="0"/>
          </a:p>
        </p:txBody>
      </p:sp>
      <p:pic>
        <p:nvPicPr>
          <p:cNvPr id="5" name="Obrázek 4">
            <a:extLst>
              <a:ext uri="{FF2B5EF4-FFF2-40B4-BE49-F238E27FC236}">
                <a16:creationId xmlns:a16="http://schemas.microsoft.com/office/drawing/2014/main" id="{B55CFA39-CBF4-9C29-4C5D-FF40BD1C756C}"/>
              </a:ext>
            </a:extLst>
          </p:cNvPr>
          <p:cNvPicPr>
            <a:picLocks noChangeAspect="1"/>
          </p:cNvPicPr>
          <p:nvPr/>
        </p:nvPicPr>
        <p:blipFill>
          <a:blip r:embed="rId3"/>
          <a:stretch>
            <a:fillRect/>
          </a:stretch>
        </p:blipFill>
        <p:spPr>
          <a:xfrm>
            <a:off x="7759959" y="3725069"/>
            <a:ext cx="3879591" cy="2909694"/>
          </a:xfrm>
          <a:prstGeom prst="rect">
            <a:avLst/>
          </a:prstGeom>
        </p:spPr>
      </p:pic>
    </p:spTree>
    <p:extLst>
      <p:ext uri="{BB962C8B-B14F-4D97-AF65-F5344CB8AC3E}">
        <p14:creationId xmlns:p14="http://schemas.microsoft.com/office/powerpoint/2010/main" val="33783908"/>
      </p:ext>
    </p:extLst>
  </p:cSld>
  <p:clrMapOvr>
    <a:masterClrMapping/>
  </p:clrMapOvr>
</p:sld>
</file>

<file path=ppt/theme/theme1.xml><?xml version="1.0" encoding="utf-8"?>
<a:theme xmlns:a="http://schemas.openxmlformats.org/drawingml/2006/main" name="Motiv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iv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12512</TotalTime>
  <Words>599</Words>
  <Application>Microsoft Office PowerPoint</Application>
  <PresentationFormat>Širokoúhlá obrazovka</PresentationFormat>
  <Paragraphs>51</Paragraphs>
  <Slides>17</Slides>
  <Notes>0</Notes>
  <HiddenSlides>0</HiddenSlides>
  <MMClips>0</MMClips>
  <ScaleCrop>false</ScaleCrop>
  <HeadingPairs>
    <vt:vector size="6" baseType="variant">
      <vt:variant>
        <vt:lpstr>Použitá písma</vt:lpstr>
      </vt:variant>
      <vt:variant>
        <vt:i4>4</vt:i4>
      </vt:variant>
      <vt:variant>
        <vt:lpstr>Motiv</vt:lpstr>
      </vt:variant>
      <vt:variant>
        <vt:i4>1</vt:i4>
      </vt:variant>
      <vt:variant>
        <vt:lpstr>Nadpisy snímků</vt:lpstr>
      </vt:variant>
      <vt:variant>
        <vt:i4>17</vt:i4>
      </vt:variant>
    </vt:vector>
  </HeadingPairs>
  <TitlesOfParts>
    <vt:vector size="22" baseType="lpstr">
      <vt:lpstr>Arial</vt:lpstr>
      <vt:lpstr>Calibri</vt:lpstr>
      <vt:lpstr>Calibri Light</vt:lpstr>
      <vt:lpstr>Noticia Text</vt:lpstr>
      <vt:lpstr>Motiv Office</vt:lpstr>
      <vt:lpstr>Prezentace na MFF mecheche</vt:lpstr>
      <vt:lpstr>KONCEPT NEKONEČNA – A jak to vlastně vysvětlit MŠ/ZŠ/SŠ/VŠ</vt:lpstr>
      <vt:lpstr>Prezentace aplikace PowerPoint</vt:lpstr>
      <vt:lpstr>Prezentace aplikace PowerPoint</vt:lpstr>
      <vt:lpstr>Prezentace aplikace PowerPoint</vt:lpstr>
      <vt:lpstr>Prezentace aplikace PowerPoint</vt:lpstr>
      <vt:lpstr>Prezentace aplikace PowerPoint</vt:lpstr>
      <vt:lpstr>KONCEPT DĚLENÍ NULOU</vt:lpstr>
      <vt:lpstr>KONCEPT ČÍSEL V JAZYCE DLE V12</vt:lpstr>
      <vt:lpstr>Sapir-Whorfova hypotéza – způsob komunikace ovlivňuje naše chápání abstraktních pojmů – např. čísla </vt:lpstr>
      <vt:lpstr>Prezentace aplikace PowerPoint</vt:lpstr>
      <vt:lpstr>Prezentace aplikace PowerPoint</vt:lpstr>
      <vt:lpstr>Prezentace aplikace PowerPoint</vt:lpstr>
      <vt:lpstr>Prezentace aplikace PowerPoint</vt:lpstr>
      <vt:lpstr>Prezentace aplikace PowerPoint</vt:lpstr>
      <vt:lpstr>Conclusion</vt:lpstr>
      <vt:lpstr>Prezentace aplikace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Prezentace na středeční mecheche</dc:title>
  <dc:creator>1</dc:creator>
  <cp:lastModifiedBy>1</cp:lastModifiedBy>
  <cp:revision>7</cp:revision>
  <dcterms:created xsi:type="dcterms:W3CDTF">2023-10-22T18:53:08Z</dcterms:created>
  <dcterms:modified xsi:type="dcterms:W3CDTF">2023-11-12T17:15:03Z</dcterms:modified>
</cp:coreProperties>
</file>

<file path=docProps/thumbnail.jpeg>
</file>